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Inter Tight Medium"/>
      <p:regular r:id="rId29"/>
      <p:bold r:id="rId30"/>
      <p:italic r:id="rId31"/>
      <p:boldItalic r:id="rId32"/>
    </p:embeddedFont>
    <p:embeddedFont>
      <p:font typeface="Inter Tight"/>
      <p:regular r:id="rId33"/>
      <p:bold r:id="rId34"/>
      <p:italic r:id="rId35"/>
      <p:boldItalic r:id="rId36"/>
    </p:embeddedFont>
    <p:embeddedFont>
      <p:font typeface="Inter Tight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Tight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TightMedium-italic.fntdata"/><Relationship Id="rId30" Type="http://schemas.openxmlformats.org/officeDocument/2006/relationships/font" Target="fonts/InterTightMedium-bold.fntdata"/><Relationship Id="rId11" Type="http://schemas.openxmlformats.org/officeDocument/2006/relationships/slide" Target="slides/slide6.xml"/><Relationship Id="rId33" Type="http://schemas.openxmlformats.org/officeDocument/2006/relationships/font" Target="fonts/InterTight-regular.fntdata"/><Relationship Id="rId10" Type="http://schemas.openxmlformats.org/officeDocument/2006/relationships/slide" Target="slides/slide5.xml"/><Relationship Id="rId32" Type="http://schemas.openxmlformats.org/officeDocument/2006/relationships/font" Target="fonts/InterTightMedium-boldItalic.fntdata"/><Relationship Id="rId13" Type="http://schemas.openxmlformats.org/officeDocument/2006/relationships/slide" Target="slides/slide8.xml"/><Relationship Id="rId35" Type="http://schemas.openxmlformats.org/officeDocument/2006/relationships/font" Target="fonts/InterTight-italic.fntdata"/><Relationship Id="rId12" Type="http://schemas.openxmlformats.org/officeDocument/2006/relationships/slide" Target="slides/slide7.xml"/><Relationship Id="rId34" Type="http://schemas.openxmlformats.org/officeDocument/2006/relationships/font" Target="fonts/InterTight-bold.fntdata"/><Relationship Id="rId15" Type="http://schemas.openxmlformats.org/officeDocument/2006/relationships/slide" Target="slides/slide10.xml"/><Relationship Id="rId37" Type="http://schemas.openxmlformats.org/officeDocument/2006/relationships/font" Target="fonts/InterTightSemiBold-regular.fntdata"/><Relationship Id="rId14" Type="http://schemas.openxmlformats.org/officeDocument/2006/relationships/slide" Target="slides/slide9.xml"/><Relationship Id="rId36" Type="http://schemas.openxmlformats.org/officeDocument/2006/relationships/font" Target="fonts/InterTight-boldItalic.fntdata"/><Relationship Id="rId17" Type="http://schemas.openxmlformats.org/officeDocument/2006/relationships/slide" Target="slides/slide12.xml"/><Relationship Id="rId39" Type="http://schemas.openxmlformats.org/officeDocument/2006/relationships/font" Target="fonts/InterTightSemiBold-italic.fntdata"/><Relationship Id="rId16" Type="http://schemas.openxmlformats.org/officeDocument/2006/relationships/slide" Target="slides/slide11.xml"/><Relationship Id="rId38" Type="http://schemas.openxmlformats.org/officeDocument/2006/relationships/font" Target="fonts/InterTight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b96dd12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b96dd12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1b96dd125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1b96dd125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b96dd125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b96dd125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b96dd125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b96dd125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1b96dd125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1b96dd125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b96dd1250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1b96dd1250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b96dd125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b96dd125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b96dd1250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1b96dd1250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1b96dd1250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1b96dd1250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1b96dd125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1b96dd125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b96dd1250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b96dd1250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b96dd12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b96dd12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1b96dd1250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1b96dd1250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b96dd1250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b96dd125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1b96dd1250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1b96dd1250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code processes Ross's dialogue lines, assigns each line a sentiment score using a pre-trained sentiment analysis tool, and stores the results in a database. It then aggregates these scores by episode, allowing for trend analysis of Ross's emotional tone across the series.</a:t>
            </a:r>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b96dd1250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1b96dd1250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b96dd125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b96dd125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b96dd1250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b96dd1250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b96dd125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1b96dd125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b96dd125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1b96dd125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b96dd125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1b96dd125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b96dd1250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b96dd1250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b96dd1250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b96dd1250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grpSp>
        <p:nvGrpSpPr>
          <p:cNvPr id="10" name="Google Shape;10;p2"/>
          <p:cNvGrpSpPr/>
          <p:nvPr/>
        </p:nvGrpSpPr>
        <p:grpSpPr>
          <a:xfrm rot="299808">
            <a:off x="124383" y="-559521"/>
            <a:ext cx="8900029" cy="6258229"/>
            <a:chOff x="124223" y="-559280"/>
            <a:chExt cx="8900025" cy="6258226"/>
          </a:xfrm>
        </p:grpSpPr>
        <p:grpSp>
          <p:nvGrpSpPr>
            <p:cNvPr id="11" name="Google Shape;11;p2"/>
            <p:cNvGrpSpPr/>
            <p:nvPr/>
          </p:nvGrpSpPr>
          <p:grpSpPr>
            <a:xfrm>
              <a:off x="124223" y="-78561"/>
              <a:ext cx="8900025" cy="5296800"/>
              <a:chOff x="124223" y="-78561"/>
              <a:chExt cx="8900025" cy="5296800"/>
            </a:xfrm>
          </p:grpSpPr>
          <p:sp>
            <p:nvSpPr>
              <p:cNvPr id="12" name="Google Shape;12;p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3" name="Google Shape;13;p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4" name="Google Shape;14;p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5" name="Google Shape;15;p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6" name="Google Shape;16;p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7" name="Google Shape;17;p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8" name="Google Shape;18;p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19" name="Google Shape;19;p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7" name="Shape 57"/>
        <p:cNvGrpSpPr/>
        <p:nvPr/>
      </p:nvGrpSpPr>
      <p:grpSpPr>
        <a:xfrm>
          <a:off x="0" y="0"/>
          <a:ext cx="0" cy="0"/>
          <a:chOff x="0" y="0"/>
          <a:chExt cx="0" cy="0"/>
        </a:xfrm>
      </p:grpSpPr>
      <p:sp>
        <p:nvSpPr>
          <p:cNvPr id="58" name="Google Shape;58;p1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 name="Google Shape;61;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 name="Google Shape;62;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 name="Google Shape;63;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 name="Google Shape;64;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 name="Google Shape;65;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9" name="Google Shape;69;p14"/>
          <p:cNvSpPr/>
          <p:nvPr>
            <p:ph idx="2" type="pic"/>
          </p:nvPr>
        </p:nvSpPr>
        <p:spPr>
          <a:xfrm>
            <a:off x="4992024" y="1152775"/>
            <a:ext cx="3840300" cy="3416400"/>
          </a:xfrm>
          <a:prstGeom prst="rect">
            <a:avLst/>
          </a:prstGeom>
          <a:noFill/>
          <a:ln>
            <a:noFill/>
          </a:ln>
        </p:spPr>
      </p:sp>
      <p:sp>
        <p:nvSpPr>
          <p:cNvPr id="70" name="Google Shape;70;p1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71" name="Shape 71"/>
        <p:cNvGrpSpPr/>
        <p:nvPr/>
      </p:nvGrpSpPr>
      <p:grpSpPr>
        <a:xfrm>
          <a:off x="0" y="0"/>
          <a:ext cx="0" cy="0"/>
          <a:chOff x="0" y="0"/>
          <a:chExt cx="0" cy="0"/>
        </a:xfrm>
      </p:grpSpPr>
      <p:sp>
        <p:nvSpPr>
          <p:cNvPr id="72" name="Google Shape;72;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4" name="Google Shape;74;p1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5" name="Google Shape;75;p1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6" name="Google Shape;76;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1" name="Google Shape;81;p1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2" name="Google Shape;82;p1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3" name="Google Shape;83;p1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4" name="Google Shape;84;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 name="Google Shape;85;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0" name="Google Shape;90;p1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1" name="Google Shape;91;p1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2" name="Google Shape;92;p1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3" name="Google Shape;93;p1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4" name="Google Shape;94;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6" name="Google Shape;96;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4804825" y="1133300"/>
            <a:ext cx="4027500" cy="2392800"/>
          </a:xfrm>
          <a:prstGeom prst="rect">
            <a:avLst/>
          </a:prstGeom>
          <a:noFill/>
          <a:ln>
            <a:noFill/>
          </a:ln>
        </p:spPr>
      </p:sp>
      <p:sp>
        <p:nvSpPr>
          <p:cNvPr id="105" name="Google Shape;105;p19"/>
          <p:cNvSpPr/>
          <p:nvPr>
            <p:ph idx="3" type="pic"/>
          </p:nvPr>
        </p:nvSpPr>
        <p:spPr>
          <a:xfrm>
            <a:off x="311725" y="1133300"/>
            <a:ext cx="4027500" cy="2392800"/>
          </a:xfrm>
          <a:prstGeom prst="rect">
            <a:avLst/>
          </a:prstGeom>
          <a:noFill/>
          <a:ln>
            <a:noFill/>
          </a:ln>
        </p:spPr>
      </p:sp>
      <p:sp>
        <p:nvSpPr>
          <p:cNvPr id="106" name="Google Shape;106;p1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1" name="Shape 111"/>
        <p:cNvGrpSpPr/>
        <p:nvPr/>
      </p:nvGrpSpPr>
      <p:grpSpPr>
        <a:xfrm>
          <a:off x="0" y="0"/>
          <a:ext cx="0" cy="0"/>
          <a:chOff x="0" y="0"/>
          <a:chExt cx="0" cy="0"/>
        </a:xfrm>
      </p:grpSpPr>
      <p:sp>
        <p:nvSpPr>
          <p:cNvPr id="112" name="Google Shape;112;p2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 name="Google Shape;113;p20"/>
          <p:cNvSpPr/>
          <p:nvPr>
            <p:ph idx="2" type="pic"/>
          </p:nvPr>
        </p:nvSpPr>
        <p:spPr>
          <a:xfrm>
            <a:off x="6205225" y="1128325"/>
            <a:ext cx="2627100" cy="2273100"/>
          </a:xfrm>
          <a:prstGeom prst="rect">
            <a:avLst/>
          </a:prstGeom>
          <a:noFill/>
          <a:ln>
            <a:noFill/>
          </a:ln>
        </p:spPr>
      </p:sp>
      <p:sp>
        <p:nvSpPr>
          <p:cNvPr id="114" name="Google Shape;114;p20"/>
          <p:cNvSpPr/>
          <p:nvPr>
            <p:ph idx="3" type="pic"/>
          </p:nvPr>
        </p:nvSpPr>
        <p:spPr>
          <a:xfrm>
            <a:off x="311725" y="1128325"/>
            <a:ext cx="2627100" cy="2273100"/>
          </a:xfrm>
          <a:prstGeom prst="rect">
            <a:avLst/>
          </a:prstGeom>
          <a:noFill/>
          <a:ln>
            <a:noFill/>
          </a:ln>
        </p:spPr>
      </p:sp>
      <p:sp>
        <p:nvSpPr>
          <p:cNvPr id="115" name="Google Shape;115;p2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 name="Google Shape;116;p20"/>
          <p:cNvSpPr/>
          <p:nvPr>
            <p:ph idx="5" type="pic"/>
          </p:nvPr>
        </p:nvSpPr>
        <p:spPr>
          <a:xfrm>
            <a:off x="3255250" y="1128325"/>
            <a:ext cx="2627100" cy="2273100"/>
          </a:xfrm>
          <a:prstGeom prst="rect">
            <a:avLst/>
          </a:prstGeom>
          <a:noFill/>
          <a:ln>
            <a:noFill/>
          </a:ln>
        </p:spPr>
      </p:sp>
      <p:sp>
        <p:nvSpPr>
          <p:cNvPr id="117" name="Google Shape;117;p2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 name="Google Shape;120;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1" name="Google Shape;121;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2" name="Google Shape;122;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23" name="Shape 123"/>
        <p:cNvGrpSpPr/>
        <p:nvPr/>
      </p:nvGrpSpPr>
      <p:grpSpPr>
        <a:xfrm>
          <a:off x="0" y="0"/>
          <a:ext cx="0" cy="0"/>
          <a:chOff x="0" y="0"/>
          <a:chExt cx="0" cy="0"/>
        </a:xfrm>
      </p:grpSpPr>
      <p:sp>
        <p:nvSpPr>
          <p:cNvPr id="124" name="Google Shape;124;p21"/>
          <p:cNvSpPr/>
          <p:nvPr>
            <p:ph idx="2" type="pic"/>
          </p:nvPr>
        </p:nvSpPr>
        <p:spPr>
          <a:xfrm>
            <a:off x="311700" y="445025"/>
            <a:ext cx="8520600" cy="4218300"/>
          </a:xfrm>
          <a:prstGeom prst="rect">
            <a:avLst/>
          </a:prstGeom>
          <a:noFill/>
          <a:ln>
            <a:noFill/>
          </a:ln>
        </p:spPr>
      </p:sp>
      <p:sp>
        <p:nvSpPr>
          <p:cNvPr id="125" name="Google Shape;125;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2"/>
          <p:cNvSpPr/>
          <p:nvPr>
            <p:ph idx="2" type="pic"/>
          </p:nvPr>
        </p:nvSpPr>
        <p:spPr>
          <a:xfrm>
            <a:off x="3389600" y="118913"/>
            <a:ext cx="1643700" cy="1535100"/>
          </a:xfrm>
          <a:prstGeom prst="rect">
            <a:avLst/>
          </a:prstGeom>
          <a:noFill/>
          <a:ln>
            <a:noFill/>
          </a:ln>
        </p:spPr>
      </p:sp>
      <p:sp>
        <p:nvSpPr>
          <p:cNvPr id="129" name="Google Shape;129;p22"/>
          <p:cNvSpPr/>
          <p:nvPr>
            <p:ph idx="3" type="pic"/>
          </p:nvPr>
        </p:nvSpPr>
        <p:spPr>
          <a:xfrm>
            <a:off x="5195935" y="118913"/>
            <a:ext cx="1643700" cy="1535100"/>
          </a:xfrm>
          <a:prstGeom prst="rect">
            <a:avLst/>
          </a:prstGeom>
          <a:noFill/>
          <a:ln>
            <a:noFill/>
          </a:ln>
        </p:spPr>
      </p:sp>
      <p:sp>
        <p:nvSpPr>
          <p:cNvPr id="130" name="Google Shape;130;p22"/>
          <p:cNvSpPr/>
          <p:nvPr>
            <p:ph idx="4" type="pic"/>
          </p:nvPr>
        </p:nvSpPr>
        <p:spPr>
          <a:xfrm>
            <a:off x="7002270" y="118913"/>
            <a:ext cx="1643700" cy="1535100"/>
          </a:xfrm>
          <a:prstGeom prst="rect">
            <a:avLst/>
          </a:prstGeom>
          <a:noFill/>
          <a:ln>
            <a:noFill/>
          </a:ln>
        </p:spPr>
      </p:sp>
      <p:sp>
        <p:nvSpPr>
          <p:cNvPr id="131" name="Google Shape;131;p22"/>
          <p:cNvSpPr/>
          <p:nvPr>
            <p:ph idx="5" type="pic"/>
          </p:nvPr>
        </p:nvSpPr>
        <p:spPr>
          <a:xfrm>
            <a:off x="3389588" y="1804212"/>
            <a:ext cx="1643700" cy="1535100"/>
          </a:xfrm>
          <a:prstGeom prst="rect">
            <a:avLst/>
          </a:prstGeom>
          <a:noFill/>
          <a:ln>
            <a:noFill/>
          </a:ln>
        </p:spPr>
      </p:sp>
      <p:sp>
        <p:nvSpPr>
          <p:cNvPr id="132" name="Google Shape;132;p22"/>
          <p:cNvSpPr/>
          <p:nvPr>
            <p:ph idx="6" type="pic"/>
          </p:nvPr>
        </p:nvSpPr>
        <p:spPr>
          <a:xfrm>
            <a:off x="5195922" y="1804212"/>
            <a:ext cx="1643700" cy="1535100"/>
          </a:xfrm>
          <a:prstGeom prst="rect">
            <a:avLst/>
          </a:prstGeom>
          <a:noFill/>
          <a:ln>
            <a:noFill/>
          </a:ln>
        </p:spPr>
      </p:sp>
      <p:sp>
        <p:nvSpPr>
          <p:cNvPr id="133" name="Google Shape;133;p22"/>
          <p:cNvSpPr/>
          <p:nvPr>
            <p:ph idx="7" type="pic"/>
          </p:nvPr>
        </p:nvSpPr>
        <p:spPr>
          <a:xfrm>
            <a:off x="7002257" y="1804212"/>
            <a:ext cx="1643700" cy="1535100"/>
          </a:xfrm>
          <a:prstGeom prst="rect">
            <a:avLst/>
          </a:prstGeom>
          <a:noFill/>
          <a:ln>
            <a:noFill/>
          </a:ln>
        </p:spPr>
      </p:sp>
      <p:sp>
        <p:nvSpPr>
          <p:cNvPr id="134" name="Google Shape;134;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2"/>
          <p:cNvSpPr/>
          <p:nvPr>
            <p:ph idx="8" type="pic"/>
          </p:nvPr>
        </p:nvSpPr>
        <p:spPr>
          <a:xfrm>
            <a:off x="3389588" y="3489487"/>
            <a:ext cx="1643700" cy="1535100"/>
          </a:xfrm>
          <a:prstGeom prst="rect">
            <a:avLst/>
          </a:prstGeom>
          <a:noFill/>
          <a:ln>
            <a:noFill/>
          </a:ln>
        </p:spPr>
      </p:sp>
      <p:sp>
        <p:nvSpPr>
          <p:cNvPr id="136" name="Google Shape;136;p22"/>
          <p:cNvSpPr/>
          <p:nvPr>
            <p:ph idx="9" type="pic"/>
          </p:nvPr>
        </p:nvSpPr>
        <p:spPr>
          <a:xfrm>
            <a:off x="5195922" y="3489487"/>
            <a:ext cx="1643700" cy="1535100"/>
          </a:xfrm>
          <a:prstGeom prst="rect">
            <a:avLst/>
          </a:prstGeom>
          <a:noFill/>
          <a:ln>
            <a:noFill/>
          </a:ln>
        </p:spPr>
      </p:sp>
      <p:sp>
        <p:nvSpPr>
          <p:cNvPr id="137" name="Google Shape;137;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38" name="Shape 138"/>
        <p:cNvGrpSpPr/>
        <p:nvPr/>
      </p:nvGrpSpPr>
      <p:grpSpPr>
        <a:xfrm>
          <a:off x="0" y="0"/>
          <a:ext cx="0" cy="0"/>
          <a:chOff x="0" y="0"/>
          <a:chExt cx="0" cy="0"/>
        </a:xfrm>
      </p:grpSpPr>
      <p:grpSp>
        <p:nvGrpSpPr>
          <p:cNvPr id="139" name="Google Shape;139;p23"/>
          <p:cNvGrpSpPr/>
          <p:nvPr/>
        </p:nvGrpSpPr>
        <p:grpSpPr>
          <a:xfrm>
            <a:off x="75" y="256675"/>
            <a:ext cx="3798141" cy="1190474"/>
            <a:chOff x="75" y="256675"/>
            <a:chExt cx="3798141" cy="1190474"/>
          </a:xfrm>
        </p:grpSpPr>
        <p:sp>
          <p:nvSpPr>
            <p:cNvPr id="140" name="Google Shape;140;p2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41" name="Google Shape;141;p2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42" name="Google Shape;142;p2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3" name="Google Shape;143;p2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 name="Google Shape;144;p2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 name="Google Shape;145;p2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6" name="Google Shape;146;p2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7" name="Google Shape;147;p2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8" name="Google Shape;148;p2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9" name="Google Shape;149;p2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0" name="Google Shape;150;p2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1" name="Google Shape;151;p2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2" name="Google Shape;152;p2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53" name="Shape 153"/>
        <p:cNvGrpSpPr/>
        <p:nvPr/>
      </p:nvGrpSpPr>
      <p:grpSpPr>
        <a:xfrm>
          <a:off x="0" y="0"/>
          <a:ext cx="0" cy="0"/>
          <a:chOff x="0" y="0"/>
          <a:chExt cx="0" cy="0"/>
        </a:xfrm>
      </p:grpSpPr>
      <p:sp>
        <p:nvSpPr>
          <p:cNvPr id="154" name="Google Shape;154;p24"/>
          <p:cNvSpPr/>
          <p:nvPr>
            <p:ph idx="2" type="pic"/>
          </p:nvPr>
        </p:nvSpPr>
        <p:spPr>
          <a:xfrm rot="299990">
            <a:off x="716131" y="2331244"/>
            <a:ext cx="3686628" cy="2455534"/>
          </a:xfrm>
          <a:prstGeom prst="snip1Rect">
            <a:avLst>
              <a:gd fmla="val 16667" name="adj"/>
            </a:avLst>
          </a:prstGeom>
          <a:noFill/>
          <a:ln>
            <a:noFill/>
          </a:ln>
        </p:spPr>
      </p:sp>
      <p:sp>
        <p:nvSpPr>
          <p:cNvPr id="155" name="Google Shape;155;p24"/>
          <p:cNvSpPr/>
          <p:nvPr>
            <p:ph idx="3" type="pic"/>
          </p:nvPr>
        </p:nvSpPr>
        <p:spPr>
          <a:xfrm rot="-300269">
            <a:off x="4741294" y="2331368"/>
            <a:ext cx="3686654" cy="2455534"/>
          </a:xfrm>
          <a:prstGeom prst="snip1Rect">
            <a:avLst>
              <a:gd fmla="val 16667" name="adj"/>
            </a:avLst>
          </a:prstGeom>
          <a:noFill/>
          <a:ln>
            <a:noFill/>
          </a:ln>
        </p:spPr>
      </p:sp>
      <p:sp>
        <p:nvSpPr>
          <p:cNvPr id="156" name="Google Shape;156;p2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 name="Google Shape;157;p2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8" name="Google Shape;158;p2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60" name="Google Shape;160;p2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161" name="Shape 161"/>
        <p:cNvGrpSpPr/>
        <p:nvPr/>
      </p:nvGrpSpPr>
      <p:grpSpPr>
        <a:xfrm>
          <a:off x="0" y="0"/>
          <a:ext cx="0" cy="0"/>
          <a:chOff x="0" y="0"/>
          <a:chExt cx="0" cy="0"/>
        </a:xfrm>
      </p:grpSpPr>
      <p:sp>
        <p:nvSpPr>
          <p:cNvPr id="162" name="Google Shape;162;p25"/>
          <p:cNvSpPr/>
          <p:nvPr>
            <p:ph idx="2" type="pic"/>
          </p:nvPr>
        </p:nvSpPr>
        <p:spPr>
          <a:xfrm rot="299990">
            <a:off x="716131" y="2331244"/>
            <a:ext cx="3686628" cy="2455534"/>
          </a:xfrm>
          <a:prstGeom prst="snip1Rect">
            <a:avLst>
              <a:gd fmla="val 16667" name="adj"/>
            </a:avLst>
          </a:prstGeom>
          <a:noFill/>
          <a:ln>
            <a:noFill/>
          </a:ln>
        </p:spPr>
      </p:sp>
      <p:sp>
        <p:nvSpPr>
          <p:cNvPr id="163" name="Google Shape;163;p25"/>
          <p:cNvSpPr/>
          <p:nvPr>
            <p:ph idx="3" type="pic"/>
          </p:nvPr>
        </p:nvSpPr>
        <p:spPr>
          <a:xfrm rot="-300269">
            <a:off x="4741294" y="2331368"/>
            <a:ext cx="3686654" cy="2455534"/>
          </a:xfrm>
          <a:prstGeom prst="snip1Rect">
            <a:avLst>
              <a:gd fmla="val 16667" name="adj"/>
            </a:avLst>
          </a:prstGeom>
          <a:noFill/>
          <a:ln>
            <a:noFill/>
          </a:ln>
        </p:spPr>
      </p:sp>
      <p:sp>
        <p:nvSpPr>
          <p:cNvPr id="164" name="Google Shape;164;p2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7" name="Google Shape;167;p2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8" name="Google Shape;168;p2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9" name="Google Shape;169;p2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0" name="Google Shape;170;p2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71" name="Google Shape;171;p2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0" y="-444900"/>
            <a:ext cx="9144000" cy="5588500"/>
            <a:chOff x="0" y="-444900"/>
            <a:chExt cx="9144000" cy="5588500"/>
          </a:xfrm>
        </p:grpSpPr>
        <p:grpSp>
          <p:nvGrpSpPr>
            <p:cNvPr id="174" name="Google Shape;174;p26"/>
            <p:cNvGrpSpPr/>
            <p:nvPr/>
          </p:nvGrpSpPr>
          <p:grpSpPr>
            <a:xfrm>
              <a:off x="0" y="100"/>
              <a:ext cx="9144000" cy="5143500"/>
              <a:chOff x="0" y="100"/>
              <a:chExt cx="9144000" cy="5143500"/>
            </a:xfrm>
          </p:grpSpPr>
          <p:sp>
            <p:nvSpPr>
              <p:cNvPr id="175" name="Google Shape;175;p2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76" name="Google Shape;176;p2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77" name="Google Shape;177;p2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78" name="Google Shape;178;p2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0" name="Google Shape;180;p2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81" name="Google Shape;181;p2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82" name="Google Shape;182;p2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183" name="Shape 183"/>
        <p:cNvGrpSpPr/>
        <p:nvPr/>
      </p:nvGrpSpPr>
      <p:grpSpPr>
        <a:xfrm>
          <a:off x="0" y="0"/>
          <a:ext cx="0" cy="0"/>
          <a:chOff x="0" y="0"/>
          <a:chExt cx="0" cy="0"/>
        </a:xfrm>
      </p:grpSpPr>
      <p:sp>
        <p:nvSpPr>
          <p:cNvPr id="184" name="Google Shape;184;p27"/>
          <p:cNvSpPr/>
          <p:nvPr>
            <p:ph idx="2" type="pic"/>
          </p:nvPr>
        </p:nvSpPr>
        <p:spPr>
          <a:xfrm rot="299866">
            <a:off x="764484" y="2679783"/>
            <a:ext cx="1938771" cy="1938771"/>
          </a:xfrm>
          <a:prstGeom prst="snip1Rect">
            <a:avLst>
              <a:gd fmla="val 16667" name="adj"/>
            </a:avLst>
          </a:prstGeom>
          <a:noFill/>
          <a:ln>
            <a:noFill/>
          </a:ln>
        </p:spPr>
      </p:sp>
      <p:sp>
        <p:nvSpPr>
          <p:cNvPr id="185" name="Google Shape;185;p27"/>
          <p:cNvSpPr/>
          <p:nvPr>
            <p:ph idx="3" type="pic"/>
          </p:nvPr>
        </p:nvSpPr>
        <p:spPr>
          <a:xfrm rot="-299913">
            <a:off x="3602840" y="2620826"/>
            <a:ext cx="1938472" cy="1938472"/>
          </a:xfrm>
          <a:prstGeom prst="snip1Rect">
            <a:avLst>
              <a:gd fmla="val 16667" name="adj"/>
            </a:avLst>
          </a:prstGeom>
          <a:noFill/>
          <a:ln>
            <a:noFill/>
          </a:ln>
        </p:spPr>
      </p:sp>
      <p:sp>
        <p:nvSpPr>
          <p:cNvPr id="186" name="Google Shape;186;p27"/>
          <p:cNvSpPr/>
          <p:nvPr>
            <p:ph idx="4" type="pic"/>
          </p:nvPr>
        </p:nvSpPr>
        <p:spPr>
          <a:xfrm rot="299913">
            <a:off x="6440891" y="2679947"/>
            <a:ext cx="1938472" cy="1938472"/>
          </a:xfrm>
          <a:prstGeom prst="snip1Rect">
            <a:avLst>
              <a:gd fmla="val 16667" name="adj"/>
            </a:avLst>
          </a:prstGeom>
          <a:noFill/>
          <a:ln>
            <a:noFill/>
          </a:ln>
        </p:spPr>
      </p:sp>
      <p:sp>
        <p:nvSpPr>
          <p:cNvPr id="187" name="Google Shape;187;p2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89" name="Google Shape;189;p2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0" name="Google Shape;190;p2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1" name="Google Shape;191;p2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2" name="Google Shape;192;p2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3" name="Google Shape;193;p2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2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2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96" name="Google Shape;196;p2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197" name="Shape 197"/>
        <p:cNvGrpSpPr/>
        <p:nvPr/>
      </p:nvGrpSpPr>
      <p:grpSpPr>
        <a:xfrm>
          <a:off x="0" y="0"/>
          <a:ext cx="0" cy="0"/>
          <a:chOff x="0" y="0"/>
          <a:chExt cx="0" cy="0"/>
        </a:xfrm>
      </p:grpSpPr>
      <p:sp>
        <p:nvSpPr>
          <p:cNvPr id="198" name="Google Shape;198;p28"/>
          <p:cNvSpPr/>
          <p:nvPr>
            <p:ph idx="2" type="pic"/>
          </p:nvPr>
        </p:nvSpPr>
        <p:spPr>
          <a:xfrm>
            <a:off x="434125" y="2147825"/>
            <a:ext cx="8275200" cy="2679300"/>
          </a:xfrm>
          <a:prstGeom prst="snip1Rect">
            <a:avLst>
              <a:gd fmla="val 29467" name="adj"/>
            </a:avLst>
          </a:prstGeom>
          <a:noFill/>
          <a:ln>
            <a:noFill/>
          </a:ln>
        </p:spPr>
      </p:sp>
      <p:sp>
        <p:nvSpPr>
          <p:cNvPr id="199" name="Google Shape;199;p2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1" name="Google Shape;201;p2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2" name="Google Shape;202;p2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3" name="Google Shape;203;p2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04" name="Shape 204"/>
        <p:cNvGrpSpPr/>
        <p:nvPr/>
      </p:nvGrpSpPr>
      <p:grpSpPr>
        <a:xfrm>
          <a:off x="0" y="0"/>
          <a:ext cx="0" cy="0"/>
          <a:chOff x="0" y="0"/>
          <a:chExt cx="0" cy="0"/>
        </a:xfrm>
      </p:grpSpPr>
      <p:grpSp>
        <p:nvGrpSpPr>
          <p:cNvPr id="205" name="Google Shape;205;p29"/>
          <p:cNvGrpSpPr/>
          <p:nvPr/>
        </p:nvGrpSpPr>
        <p:grpSpPr>
          <a:xfrm>
            <a:off x="433788" y="1202208"/>
            <a:ext cx="2632899" cy="904617"/>
            <a:chOff x="433788" y="1202208"/>
            <a:chExt cx="2632899" cy="904617"/>
          </a:xfrm>
        </p:grpSpPr>
        <p:sp>
          <p:nvSpPr>
            <p:cNvPr id="206" name="Google Shape;206;p2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07" name="Google Shape;207;p2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08" name="Google Shape;208;p2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09" name="Google Shape;209;p2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10" name="Google Shape;210;p29"/>
          <p:cNvSpPr/>
          <p:nvPr>
            <p:ph idx="3" type="pic"/>
          </p:nvPr>
        </p:nvSpPr>
        <p:spPr>
          <a:xfrm>
            <a:off x="434125" y="2147825"/>
            <a:ext cx="8275200" cy="2679300"/>
          </a:xfrm>
          <a:prstGeom prst="snip1Rect">
            <a:avLst>
              <a:gd fmla="val 29467" name="adj"/>
            </a:avLst>
          </a:prstGeom>
          <a:noFill/>
          <a:ln>
            <a:noFill/>
          </a:ln>
        </p:spPr>
      </p:sp>
      <p:sp>
        <p:nvSpPr>
          <p:cNvPr id="211" name="Google Shape;211;p2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3" name="Google Shape;213;p2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4" name="Google Shape;214;p2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15" name="Shape 215"/>
        <p:cNvGrpSpPr/>
        <p:nvPr/>
      </p:nvGrpSpPr>
      <p:grpSpPr>
        <a:xfrm>
          <a:off x="0" y="0"/>
          <a:ext cx="0" cy="0"/>
          <a:chOff x="0" y="0"/>
          <a:chExt cx="0" cy="0"/>
        </a:xfrm>
      </p:grpSpPr>
      <p:grpSp>
        <p:nvGrpSpPr>
          <p:cNvPr id="216" name="Google Shape;216;p30"/>
          <p:cNvGrpSpPr/>
          <p:nvPr/>
        </p:nvGrpSpPr>
        <p:grpSpPr>
          <a:xfrm>
            <a:off x="3253950" y="1202208"/>
            <a:ext cx="2632899" cy="904617"/>
            <a:chOff x="3253950" y="1202208"/>
            <a:chExt cx="2632899" cy="904617"/>
          </a:xfrm>
        </p:grpSpPr>
        <p:sp>
          <p:nvSpPr>
            <p:cNvPr id="217" name="Google Shape;217;p3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18" name="Google Shape;218;p3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19" name="Google Shape;219;p3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0" name="Google Shape;220;p3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1" name="Google Shape;221;p30"/>
          <p:cNvSpPr/>
          <p:nvPr>
            <p:ph idx="3" type="pic"/>
          </p:nvPr>
        </p:nvSpPr>
        <p:spPr>
          <a:xfrm>
            <a:off x="434125" y="2147825"/>
            <a:ext cx="8275200" cy="2679300"/>
          </a:xfrm>
          <a:prstGeom prst="snip1Rect">
            <a:avLst>
              <a:gd fmla="val 29467" name="adj"/>
            </a:avLst>
          </a:prstGeom>
          <a:noFill/>
          <a:ln>
            <a:noFill/>
          </a:ln>
        </p:spPr>
      </p:sp>
      <p:sp>
        <p:nvSpPr>
          <p:cNvPr id="222" name="Google Shape;222;p3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4" name="Google Shape;224;p3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25" name="Google Shape;225;p3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26" name="Shape 226"/>
        <p:cNvGrpSpPr/>
        <p:nvPr/>
      </p:nvGrpSpPr>
      <p:grpSpPr>
        <a:xfrm>
          <a:off x="0" y="0"/>
          <a:ext cx="0" cy="0"/>
          <a:chOff x="0" y="0"/>
          <a:chExt cx="0" cy="0"/>
        </a:xfrm>
      </p:grpSpPr>
      <p:sp>
        <p:nvSpPr>
          <p:cNvPr id="227" name="Google Shape;227;p3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28" name="Google Shape;228;p3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9" name="Google Shape;229;p31"/>
          <p:cNvSpPr/>
          <p:nvPr>
            <p:ph idx="2" type="pic"/>
          </p:nvPr>
        </p:nvSpPr>
        <p:spPr>
          <a:xfrm>
            <a:off x="434125" y="2147825"/>
            <a:ext cx="8275200" cy="2679300"/>
          </a:xfrm>
          <a:prstGeom prst="snip1Rect">
            <a:avLst>
              <a:gd fmla="val 29467" name="adj"/>
            </a:avLst>
          </a:prstGeom>
          <a:noFill/>
          <a:ln>
            <a:noFill/>
          </a:ln>
        </p:spPr>
      </p:sp>
      <p:sp>
        <p:nvSpPr>
          <p:cNvPr id="230" name="Google Shape;230;p3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31" name="Google Shape;231;p3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3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4" name="Google Shape;234;p3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5" name="Google Shape;235;p3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36" name="Shape 236"/>
        <p:cNvGrpSpPr/>
        <p:nvPr/>
      </p:nvGrpSpPr>
      <p:grpSpPr>
        <a:xfrm>
          <a:off x="0" y="0"/>
          <a:ext cx="0" cy="0"/>
          <a:chOff x="0" y="0"/>
          <a:chExt cx="0" cy="0"/>
        </a:xfrm>
      </p:grpSpPr>
      <p:grpSp>
        <p:nvGrpSpPr>
          <p:cNvPr id="237" name="Google Shape;237;p32"/>
          <p:cNvGrpSpPr/>
          <p:nvPr/>
        </p:nvGrpSpPr>
        <p:grpSpPr>
          <a:xfrm>
            <a:off x="0" y="-444900"/>
            <a:ext cx="9144000" cy="5588500"/>
            <a:chOff x="0" y="-444900"/>
            <a:chExt cx="9144000" cy="5588500"/>
          </a:xfrm>
        </p:grpSpPr>
        <p:grpSp>
          <p:nvGrpSpPr>
            <p:cNvPr id="238" name="Google Shape;238;p32"/>
            <p:cNvGrpSpPr/>
            <p:nvPr/>
          </p:nvGrpSpPr>
          <p:grpSpPr>
            <a:xfrm>
              <a:off x="0" y="100"/>
              <a:ext cx="9144000" cy="5143500"/>
              <a:chOff x="0" y="100"/>
              <a:chExt cx="9144000" cy="5143500"/>
            </a:xfrm>
          </p:grpSpPr>
          <p:sp>
            <p:nvSpPr>
              <p:cNvPr id="239" name="Google Shape;239;p3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40" name="Google Shape;240;p3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41" name="Google Shape;241;p3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42" name="Google Shape;242;p3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4" name="Google Shape;244;p3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45" name="Google Shape;245;p3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46" name="Google Shape;246;p3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47" name="Shape 247"/>
        <p:cNvGrpSpPr/>
        <p:nvPr/>
      </p:nvGrpSpPr>
      <p:grpSpPr>
        <a:xfrm>
          <a:off x="0" y="0"/>
          <a:ext cx="0" cy="0"/>
          <a:chOff x="0" y="0"/>
          <a:chExt cx="0" cy="0"/>
        </a:xfrm>
      </p:grpSpPr>
      <p:sp>
        <p:nvSpPr>
          <p:cNvPr id="248" name="Google Shape;248;p33"/>
          <p:cNvSpPr/>
          <p:nvPr>
            <p:ph idx="2" type="pic"/>
          </p:nvPr>
        </p:nvSpPr>
        <p:spPr>
          <a:xfrm rot="300107">
            <a:off x="4903200" y="846465"/>
            <a:ext cx="3950142" cy="3456249"/>
          </a:xfrm>
          <a:prstGeom prst="snip1Rect">
            <a:avLst>
              <a:gd fmla="val 16667" name="adj"/>
            </a:avLst>
          </a:prstGeom>
          <a:noFill/>
          <a:ln>
            <a:noFill/>
          </a:ln>
        </p:spPr>
      </p:sp>
      <p:sp>
        <p:nvSpPr>
          <p:cNvPr id="249" name="Google Shape;249;p3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3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3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2" name="Google Shape;252;p3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3" name="Google Shape;253;p3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54" name="Shape 254"/>
        <p:cNvGrpSpPr/>
        <p:nvPr/>
      </p:nvGrpSpPr>
      <p:grpSpPr>
        <a:xfrm>
          <a:off x="0" y="0"/>
          <a:ext cx="0" cy="0"/>
          <a:chOff x="0" y="0"/>
          <a:chExt cx="0" cy="0"/>
        </a:xfrm>
      </p:grpSpPr>
      <p:sp>
        <p:nvSpPr>
          <p:cNvPr id="255" name="Google Shape;255;p34"/>
          <p:cNvSpPr/>
          <p:nvPr>
            <p:ph idx="2" type="pic"/>
          </p:nvPr>
        </p:nvSpPr>
        <p:spPr>
          <a:xfrm rot="-300067">
            <a:off x="550589" y="883785"/>
            <a:ext cx="3630622" cy="3658027"/>
          </a:xfrm>
          <a:prstGeom prst="snip1Rect">
            <a:avLst>
              <a:gd fmla="val 16667" name="adj"/>
            </a:avLst>
          </a:prstGeom>
          <a:noFill/>
          <a:ln>
            <a:noFill/>
          </a:ln>
        </p:spPr>
      </p:sp>
      <p:sp>
        <p:nvSpPr>
          <p:cNvPr id="256" name="Google Shape;256;p3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3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9" name="Google Shape;259;p3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0" name="Google Shape;260;p3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261" name="Shape 261"/>
        <p:cNvGrpSpPr/>
        <p:nvPr/>
      </p:nvGrpSpPr>
      <p:grpSpPr>
        <a:xfrm>
          <a:off x="0" y="0"/>
          <a:ext cx="0" cy="0"/>
          <a:chOff x="0" y="0"/>
          <a:chExt cx="0" cy="0"/>
        </a:xfrm>
      </p:grpSpPr>
      <p:sp>
        <p:nvSpPr>
          <p:cNvPr id="262" name="Google Shape;262;p35"/>
          <p:cNvSpPr/>
          <p:nvPr>
            <p:ph idx="2" type="pic"/>
          </p:nvPr>
        </p:nvSpPr>
        <p:spPr>
          <a:xfrm>
            <a:off x="3544863" y="1543050"/>
            <a:ext cx="2057400" cy="2057400"/>
          </a:xfrm>
          <a:prstGeom prst="snip1Rect">
            <a:avLst>
              <a:gd fmla="val 24426" name="adj"/>
            </a:avLst>
          </a:prstGeom>
          <a:noFill/>
          <a:ln>
            <a:noFill/>
          </a:ln>
        </p:spPr>
      </p:sp>
      <p:sp>
        <p:nvSpPr>
          <p:cNvPr id="263" name="Google Shape;263;p35"/>
          <p:cNvSpPr/>
          <p:nvPr>
            <p:ph idx="3" type="pic"/>
          </p:nvPr>
        </p:nvSpPr>
        <p:spPr>
          <a:xfrm>
            <a:off x="6658538" y="1543050"/>
            <a:ext cx="2057400" cy="2057400"/>
          </a:xfrm>
          <a:prstGeom prst="snip1Rect">
            <a:avLst>
              <a:gd fmla="val 24426" name="adj"/>
            </a:avLst>
          </a:prstGeom>
          <a:noFill/>
          <a:ln>
            <a:noFill/>
          </a:ln>
        </p:spPr>
      </p:sp>
      <p:sp>
        <p:nvSpPr>
          <p:cNvPr id="264" name="Google Shape;264;p35"/>
          <p:cNvSpPr/>
          <p:nvPr>
            <p:ph idx="4" type="pic"/>
          </p:nvPr>
        </p:nvSpPr>
        <p:spPr>
          <a:xfrm>
            <a:off x="431200" y="1543050"/>
            <a:ext cx="2057400" cy="2057400"/>
          </a:xfrm>
          <a:prstGeom prst="snip1Rect">
            <a:avLst>
              <a:gd fmla="val 24426" name="adj"/>
            </a:avLst>
          </a:prstGeom>
          <a:noFill/>
          <a:ln>
            <a:noFill/>
          </a:ln>
        </p:spPr>
      </p:sp>
      <p:sp>
        <p:nvSpPr>
          <p:cNvPr id="265" name="Google Shape;265;p3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7" name="Google Shape;267;p3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8" name="Google Shape;268;p3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9" name="Google Shape;269;p3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0" name="Google Shape;270;p3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1" name="Google Shape;271;p3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272" name="Shape 272"/>
        <p:cNvGrpSpPr/>
        <p:nvPr/>
      </p:nvGrpSpPr>
      <p:grpSpPr>
        <a:xfrm>
          <a:off x="0" y="0"/>
          <a:ext cx="0" cy="0"/>
          <a:chOff x="0" y="0"/>
          <a:chExt cx="0" cy="0"/>
        </a:xfrm>
      </p:grpSpPr>
      <p:grpSp>
        <p:nvGrpSpPr>
          <p:cNvPr id="273" name="Google Shape;273;p36"/>
          <p:cNvGrpSpPr/>
          <p:nvPr/>
        </p:nvGrpSpPr>
        <p:grpSpPr>
          <a:xfrm>
            <a:off x="0" y="-444900"/>
            <a:ext cx="9144000" cy="5588500"/>
            <a:chOff x="0" y="-444900"/>
            <a:chExt cx="9144000" cy="5588500"/>
          </a:xfrm>
        </p:grpSpPr>
        <p:grpSp>
          <p:nvGrpSpPr>
            <p:cNvPr id="274" name="Google Shape;274;p36"/>
            <p:cNvGrpSpPr/>
            <p:nvPr/>
          </p:nvGrpSpPr>
          <p:grpSpPr>
            <a:xfrm>
              <a:off x="0" y="100"/>
              <a:ext cx="9144000" cy="5143500"/>
              <a:chOff x="0" y="100"/>
              <a:chExt cx="9144000" cy="5143500"/>
            </a:xfrm>
          </p:grpSpPr>
          <p:sp>
            <p:nvSpPr>
              <p:cNvPr id="275" name="Google Shape;275;p3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76" name="Google Shape;276;p3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77" name="Google Shape;277;p3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78" name="Google Shape;278;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0" name="Google Shape;280;p3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1" name="Google Shape;281;p3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2" name="Google Shape;282;p3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83" name="Google Shape;283;p3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284" name="Shape 284"/>
        <p:cNvGrpSpPr/>
        <p:nvPr/>
      </p:nvGrpSpPr>
      <p:grpSpPr>
        <a:xfrm>
          <a:off x="0" y="0"/>
          <a:ext cx="0" cy="0"/>
          <a:chOff x="0" y="0"/>
          <a:chExt cx="0" cy="0"/>
        </a:xfrm>
      </p:grpSpPr>
      <p:grpSp>
        <p:nvGrpSpPr>
          <p:cNvPr id="285" name="Google Shape;285;p37"/>
          <p:cNvGrpSpPr/>
          <p:nvPr/>
        </p:nvGrpSpPr>
        <p:grpSpPr>
          <a:xfrm>
            <a:off x="0" y="-444900"/>
            <a:ext cx="9144000" cy="5588500"/>
            <a:chOff x="0" y="-444900"/>
            <a:chExt cx="9144000" cy="5588500"/>
          </a:xfrm>
        </p:grpSpPr>
        <p:sp>
          <p:nvSpPr>
            <p:cNvPr id="286" name="Google Shape;286;p3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7" name="Google Shape;287;p3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8" name="Google Shape;288;p3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9" name="Google Shape;289;p3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0" name="Google Shape;29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2" name="Google Shape;292;p3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3" name="Google Shape;293;p3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4" name="Google Shape;294;p3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5" name="Google Shape;295;p3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6" name="Google Shape;296;p3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00" name="Google Shape;300;p38"/>
          <p:cNvGrpSpPr/>
          <p:nvPr/>
        </p:nvGrpSpPr>
        <p:grpSpPr>
          <a:xfrm rot="300150">
            <a:off x="1277165" y="536719"/>
            <a:ext cx="6594752" cy="4068617"/>
            <a:chOff x="1277284" y="536521"/>
            <a:chExt cx="6594691" cy="4068580"/>
          </a:xfrm>
        </p:grpSpPr>
        <p:grpSp>
          <p:nvGrpSpPr>
            <p:cNvPr id="301" name="Google Shape;301;p38"/>
            <p:cNvGrpSpPr/>
            <p:nvPr/>
          </p:nvGrpSpPr>
          <p:grpSpPr>
            <a:xfrm>
              <a:off x="1277284" y="891662"/>
              <a:ext cx="6594077" cy="3357715"/>
              <a:chOff x="1277284" y="891662"/>
              <a:chExt cx="6594077" cy="3357715"/>
            </a:xfrm>
          </p:grpSpPr>
          <p:sp>
            <p:nvSpPr>
              <p:cNvPr id="302" name="Google Shape;302;p3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03" name="Google Shape;303;p3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4" name="Google Shape;304;p3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5" name="Google Shape;305;p3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06" name="Google Shape;306;p3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07" name="Google Shape;307;p3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08" name="Google Shape;308;p3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9" name="Google Shape;309;p3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10" name="Google Shape;310;p3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11" name="Shape 311"/>
        <p:cNvGrpSpPr/>
        <p:nvPr/>
      </p:nvGrpSpPr>
      <p:grpSpPr>
        <a:xfrm>
          <a:off x="0" y="0"/>
          <a:ext cx="0" cy="0"/>
          <a:chOff x="0" y="0"/>
          <a:chExt cx="0" cy="0"/>
        </a:xfrm>
      </p:grpSpPr>
      <p:sp>
        <p:nvSpPr>
          <p:cNvPr id="312" name="Google Shape;312;p3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3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4" name="Google Shape;314;p3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8" name="Google Shape;8;p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s5110-friends-8spdyp8jm6nogvixenwtym.streamlit.ap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hyperlink" Target="https://fangj.github.io/friends/"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1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2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ctrTitle"/>
          </p:nvPr>
        </p:nvSpPr>
        <p:spPr>
          <a:xfrm>
            <a:off x="1824600" y="1133175"/>
            <a:ext cx="5494800" cy="156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One with the Data Analysis</a:t>
            </a:r>
            <a:endParaRPr/>
          </a:p>
        </p:txBody>
      </p:sp>
      <p:sp>
        <p:nvSpPr>
          <p:cNvPr id="320" name="Google Shape;320;p40"/>
          <p:cNvSpPr txBox="1"/>
          <p:nvPr>
            <p:ph idx="1" type="subTitle"/>
          </p:nvPr>
        </p:nvSpPr>
        <p:spPr>
          <a:xfrm>
            <a:off x="1826325" y="3943400"/>
            <a:ext cx="5494800" cy="56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DS5110 Fei Li, Chenzi Qian</a:t>
            </a:r>
            <a:endParaRPr/>
          </a:p>
        </p:txBody>
      </p:sp>
      <p:sp>
        <p:nvSpPr>
          <p:cNvPr id="321" name="Google Shape;321;p40"/>
          <p:cNvSpPr txBox="1"/>
          <p:nvPr/>
        </p:nvSpPr>
        <p:spPr>
          <a:xfrm>
            <a:off x="1927825" y="2703075"/>
            <a:ext cx="4733700" cy="706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900">
                <a:solidFill>
                  <a:schemeClr val="dk2"/>
                </a:solidFill>
                <a:latin typeface="Inter Tight SemiBold"/>
                <a:ea typeface="Inter Tight SemiBold"/>
                <a:cs typeface="Inter Tight SemiBold"/>
                <a:sym typeface="Inter Tight SemiBold"/>
              </a:rPr>
              <a:t>-  An exploratory data analysis of the TV show Friends</a:t>
            </a:r>
            <a:endParaRPr sz="1900">
              <a:solidFill>
                <a:schemeClr val="dk2"/>
              </a:solidFill>
              <a:latin typeface="Inter Tight SemiBold"/>
              <a:ea typeface="Inter Tight SemiBold"/>
              <a:cs typeface="Inter Tight SemiBold"/>
              <a:sym typeface="Inter Tight SemiBold"/>
            </a:endParaRPr>
          </a:p>
          <a:p>
            <a:pPr indent="0" lvl="0" marL="0" rtl="0" algn="l">
              <a:spcBef>
                <a:spcPts val="0"/>
              </a:spcBef>
              <a:spcAft>
                <a:spcPts val="0"/>
              </a:spcAft>
              <a:buNone/>
            </a:pPr>
            <a:r>
              <a:t/>
            </a:r>
            <a:endParaRPr sz="1900">
              <a:solidFill>
                <a:schemeClr val="dk1"/>
              </a:solidFill>
              <a:latin typeface="Inter Tight"/>
              <a:ea typeface="Inter Tight"/>
              <a:cs typeface="Inter Tight"/>
              <a:sym typeface="Inter Tight"/>
            </a:endParaRPr>
          </a:p>
        </p:txBody>
      </p:sp>
      <p:sp>
        <p:nvSpPr>
          <p:cNvPr id="322" name="Google Shape;322;p40"/>
          <p:cNvSpPr txBox="1"/>
          <p:nvPr/>
        </p:nvSpPr>
        <p:spPr>
          <a:xfrm>
            <a:off x="1927825" y="3476388"/>
            <a:ext cx="51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https://ds5110-friends-8spdyp8jm6nogvixenwtym.streamlit.app/</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9"/>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Sample Analysis</a:t>
            </a:r>
            <a:endParaRPr/>
          </a:p>
        </p:txBody>
      </p:sp>
      <p:sp>
        <p:nvSpPr>
          <p:cNvPr id="413" name="Google Shape;413;p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49"/>
          <p:cNvSpPr txBox="1"/>
          <p:nvPr>
            <p:ph type="title"/>
          </p:nvPr>
        </p:nvSpPr>
        <p:spPr>
          <a:xfrm>
            <a:off x="333925" y="143708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Overlap Between Top 8 Episodes by Votes and Stars</a:t>
            </a:r>
            <a:endParaRPr/>
          </a:p>
        </p:txBody>
      </p:sp>
      <p:sp>
        <p:nvSpPr>
          <p:cNvPr id="415" name="Google Shape;415;p49"/>
          <p:cNvSpPr txBox="1"/>
          <p:nvPr>
            <p:ph idx="1" type="body"/>
          </p:nvPr>
        </p:nvSpPr>
        <p:spPr>
          <a:xfrm>
            <a:off x="333925" y="2478940"/>
            <a:ext cx="3662100" cy="1493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The overlap indicates episodes that are both widely watched and well-liked, showing a general agreement between popularity and quality</a:t>
            </a:r>
            <a:endParaRPr/>
          </a:p>
        </p:txBody>
      </p:sp>
      <p:pic>
        <p:nvPicPr>
          <p:cNvPr id="416" name="Google Shape;416;p49"/>
          <p:cNvPicPr preferRelativeResize="0"/>
          <p:nvPr/>
        </p:nvPicPr>
        <p:blipFill>
          <a:blip r:embed="rId3">
            <a:alphaModFix/>
          </a:blip>
          <a:stretch>
            <a:fillRect/>
          </a:stretch>
        </p:blipFill>
        <p:spPr>
          <a:xfrm>
            <a:off x="4148425" y="650450"/>
            <a:ext cx="4822944" cy="4340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0"/>
          <p:cNvPicPr preferRelativeResize="0"/>
          <p:nvPr/>
        </p:nvPicPr>
        <p:blipFill>
          <a:blip r:embed="rId3">
            <a:alphaModFix/>
          </a:blip>
          <a:stretch>
            <a:fillRect/>
          </a:stretch>
        </p:blipFill>
        <p:spPr>
          <a:xfrm>
            <a:off x="4760200" y="1385625"/>
            <a:ext cx="4145748" cy="2663075"/>
          </a:xfrm>
          <a:prstGeom prst="rect">
            <a:avLst/>
          </a:prstGeom>
          <a:noFill/>
          <a:ln>
            <a:noFill/>
          </a:ln>
        </p:spPr>
      </p:pic>
      <p:sp>
        <p:nvSpPr>
          <p:cNvPr id="422" name="Google Shape;422;p50"/>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Guest Star Votes Trend</a:t>
            </a:r>
            <a:endParaRPr/>
          </a:p>
        </p:txBody>
      </p:sp>
      <p:sp>
        <p:nvSpPr>
          <p:cNvPr id="423" name="Google Shape;423;p50"/>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Season 8, Episode 9</a:t>
            </a:r>
            <a:endParaRPr/>
          </a:p>
        </p:txBody>
      </p:sp>
      <p:sp>
        <p:nvSpPr>
          <p:cNvPr id="424" name="Google Shape;424;p50"/>
          <p:cNvSpPr txBox="1"/>
          <p:nvPr>
            <p:ph idx="2" type="body"/>
          </p:nvPr>
        </p:nvSpPr>
        <p:spPr>
          <a:xfrm>
            <a:off x="437000" y="1460325"/>
            <a:ext cx="2632800" cy="3078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800"/>
              <a:t>Who is the guest star?</a:t>
            </a:r>
            <a:endParaRPr sz="800"/>
          </a:p>
        </p:txBody>
      </p:sp>
      <p:sp>
        <p:nvSpPr>
          <p:cNvPr id="425" name="Google Shape;425;p50"/>
          <p:cNvSpPr/>
          <p:nvPr/>
        </p:nvSpPr>
        <p:spPr>
          <a:xfrm>
            <a:off x="7647225" y="1529925"/>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cxnSp>
        <p:nvCxnSpPr>
          <p:cNvPr id="426" name="Google Shape;426;p50"/>
          <p:cNvCxnSpPr>
            <a:stCxn id="425" idx="2"/>
          </p:cNvCxnSpPr>
          <p:nvPr/>
        </p:nvCxnSpPr>
        <p:spPr>
          <a:xfrm rot="10800000">
            <a:off x="1701525" y="1445475"/>
            <a:ext cx="5945700" cy="338100"/>
          </a:xfrm>
          <a:prstGeom prst="straightConnector1">
            <a:avLst/>
          </a:prstGeom>
          <a:noFill/>
          <a:ln cap="flat" cmpd="sng" w="28575">
            <a:solidFill>
              <a:schemeClr val="dk1"/>
            </a:solidFill>
            <a:prstDash val="solid"/>
            <a:round/>
            <a:headEnd len="med" w="med" type="none"/>
            <a:tailEnd len="med" w="med" type="none"/>
          </a:ln>
        </p:spPr>
      </p:cxnSp>
      <p:pic>
        <p:nvPicPr>
          <p:cNvPr id="427" name="Google Shape;427;p50"/>
          <p:cNvPicPr preferRelativeResize="0"/>
          <p:nvPr/>
        </p:nvPicPr>
        <p:blipFill>
          <a:blip r:embed="rId4">
            <a:alphaModFix/>
          </a:blip>
          <a:stretch>
            <a:fillRect/>
          </a:stretch>
        </p:blipFill>
        <p:spPr>
          <a:xfrm>
            <a:off x="333925" y="2458318"/>
            <a:ext cx="4426273" cy="17987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type="title"/>
          </p:nvPr>
        </p:nvSpPr>
        <p:spPr>
          <a:xfrm>
            <a:off x="333925" y="1221388"/>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Script Analysis</a:t>
            </a:r>
            <a:endParaRPr/>
          </a:p>
        </p:txBody>
      </p:sp>
      <p:sp>
        <p:nvSpPr>
          <p:cNvPr id="433" name="Google Shape;433;p51"/>
          <p:cNvSpPr txBox="1"/>
          <p:nvPr>
            <p:ph idx="1" type="body"/>
          </p:nvPr>
        </p:nvSpPr>
        <p:spPr>
          <a:xfrm>
            <a:off x="333925" y="2291377"/>
            <a:ext cx="3662100" cy="16500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a:t>Data Scraping Collection from </a:t>
            </a:r>
            <a:r>
              <a:rPr lang="en" u="sng">
                <a:hlinkClick r:id="rId3"/>
              </a:rPr>
              <a:t>https://fangj.github.io/friends/</a:t>
            </a:r>
            <a:endParaRPr/>
          </a:p>
          <a:p>
            <a:pPr indent="-336550" lvl="0" marL="457200" rtl="0" algn="l">
              <a:spcBef>
                <a:spcPts val="0"/>
              </a:spcBef>
              <a:spcAft>
                <a:spcPts val="0"/>
              </a:spcAft>
              <a:buSzPts val="1700"/>
              <a:buChar char="●"/>
            </a:pPr>
            <a:r>
              <a:rPr lang="en"/>
              <a:t>Data Cleaning </a:t>
            </a:r>
            <a:endParaRPr/>
          </a:p>
          <a:p>
            <a:pPr indent="-336550" lvl="0" marL="457200" rtl="0" algn="l">
              <a:spcBef>
                <a:spcPts val="0"/>
              </a:spcBef>
              <a:spcAft>
                <a:spcPts val="0"/>
              </a:spcAft>
              <a:buSzPts val="1700"/>
              <a:buChar char="●"/>
            </a:pPr>
            <a:r>
              <a:rPr lang="en"/>
              <a:t>lines analysis</a:t>
            </a:r>
            <a:endParaRPr/>
          </a:p>
          <a:p>
            <a:pPr indent="-336550" lvl="0" marL="457200" rtl="0" algn="l">
              <a:spcBef>
                <a:spcPts val="0"/>
              </a:spcBef>
              <a:spcAft>
                <a:spcPts val="0"/>
              </a:spcAft>
              <a:buSzPts val="1700"/>
              <a:buChar char="●"/>
            </a:pPr>
            <a:r>
              <a:rPr lang="en"/>
              <a:t>Sentiment analysis</a:t>
            </a:r>
            <a:endParaRPr/>
          </a:p>
        </p:txBody>
      </p:sp>
      <p:pic>
        <p:nvPicPr>
          <p:cNvPr id="434" name="Google Shape;434;p51"/>
          <p:cNvPicPr preferRelativeResize="0"/>
          <p:nvPr/>
        </p:nvPicPr>
        <p:blipFill>
          <a:blip r:embed="rId4">
            <a:alphaModFix/>
          </a:blip>
          <a:stretch>
            <a:fillRect/>
          </a:stretch>
        </p:blipFill>
        <p:spPr>
          <a:xfrm>
            <a:off x="3934300" y="830413"/>
            <a:ext cx="3067125" cy="4021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2"/>
          <p:cNvSpPr txBox="1"/>
          <p:nvPr>
            <p:ph type="title"/>
          </p:nvPr>
        </p:nvSpPr>
        <p:spPr>
          <a:xfrm>
            <a:off x="418275" y="243824"/>
            <a:ext cx="3623700" cy="49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t>
            </a:r>
            <a:r>
              <a:rPr lang="en"/>
              <a:t>Collection</a:t>
            </a:r>
            <a:endParaRPr/>
          </a:p>
        </p:txBody>
      </p:sp>
      <p:sp>
        <p:nvSpPr>
          <p:cNvPr id="440" name="Google Shape;440;p52"/>
          <p:cNvSpPr txBox="1"/>
          <p:nvPr>
            <p:ph idx="4294967295" type="body"/>
          </p:nvPr>
        </p:nvSpPr>
        <p:spPr>
          <a:xfrm>
            <a:off x="8318025" y="3630575"/>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no</a:t>
            </a:r>
            <a:endParaRPr>
              <a:latin typeface="Inter Tight SemiBold"/>
              <a:ea typeface="Inter Tight SemiBold"/>
              <a:cs typeface="Inter Tight SemiBold"/>
              <a:sym typeface="Inter Tight SemiBold"/>
            </a:endParaRPr>
          </a:p>
        </p:txBody>
      </p:sp>
      <p:sp>
        <p:nvSpPr>
          <p:cNvPr id="441" name="Google Shape;441;p52"/>
          <p:cNvSpPr txBox="1"/>
          <p:nvPr>
            <p:ph idx="4294967295" type="body"/>
          </p:nvPr>
        </p:nvSpPr>
        <p:spPr>
          <a:xfrm>
            <a:off x="418275" y="609600"/>
            <a:ext cx="4542900" cy="13854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Inter Tight SemiBold"/>
              <a:buAutoNum type="arabicPeriod"/>
            </a:pPr>
            <a:r>
              <a:rPr lang="en" sz="1300">
                <a:solidFill>
                  <a:schemeClr val="lt1"/>
                </a:solidFill>
                <a:latin typeface="Inter Tight SemiBold"/>
                <a:ea typeface="Inter Tight SemiBold"/>
                <a:cs typeface="Inter Tight SemiBold"/>
                <a:sym typeface="Inter Tight SemiBold"/>
              </a:rPr>
              <a:t>Use the BeautifulSoup library to </a:t>
            </a:r>
            <a:r>
              <a:rPr lang="en" sz="1300">
                <a:solidFill>
                  <a:schemeClr val="lt1"/>
                </a:solidFill>
                <a:latin typeface="Inter Tight SemiBold"/>
                <a:ea typeface="Inter Tight SemiBold"/>
                <a:cs typeface="Inter Tight SemiBold"/>
                <a:sym typeface="Inter Tight SemiBold"/>
              </a:rPr>
              <a:t>scrape all the nested links inside this page</a:t>
            </a:r>
            <a:endParaRPr sz="1300">
              <a:solidFill>
                <a:schemeClr val="lt1"/>
              </a:solidFill>
              <a:latin typeface="Inter Tight SemiBold"/>
              <a:ea typeface="Inter Tight SemiBold"/>
              <a:cs typeface="Inter Tight SemiBold"/>
              <a:sym typeface="Inter Tight SemiBold"/>
            </a:endParaRPr>
          </a:p>
          <a:p>
            <a:pPr indent="-311150" lvl="0" marL="457200" rtl="0" algn="l">
              <a:spcBef>
                <a:spcPts val="0"/>
              </a:spcBef>
              <a:spcAft>
                <a:spcPts val="0"/>
              </a:spcAft>
              <a:buClr>
                <a:schemeClr val="lt1"/>
              </a:buClr>
              <a:buSzPts val="1300"/>
              <a:buFont typeface="Inter Tight SemiBold"/>
              <a:buAutoNum type="arabicPeriod"/>
            </a:pPr>
            <a:r>
              <a:rPr lang="en" sz="1300">
                <a:solidFill>
                  <a:schemeClr val="lt1"/>
                </a:solidFill>
                <a:latin typeface="Inter Tight SemiBold"/>
                <a:ea typeface="Inter Tight SemiBold"/>
                <a:cs typeface="Inter Tight SemiBold"/>
                <a:sym typeface="Inter Tight SemiBold"/>
              </a:rPr>
              <a:t>go to each individual page, extract all the text from the HTML page, and then save the text </a:t>
            </a:r>
            <a:endParaRPr sz="1300">
              <a:solidFill>
                <a:schemeClr val="lt1"/>
              </a:solidFill>
              <a:latin typeface="Inter Tight SemiBold"/>
              <a:ea typeface="Inter Tight SemiBold"/>
              <a:cs typeface="Inter Tight SemiBold"/>
              <a:sym typeface="Inter Tight SemiBold"/>
            </a:endParaRPr>
          </a:p>
          <a:p>
            <a:pPr indent="-311150" lvl="0" marL="457200" rtl="0" algn="l">
              <a:spcBef>
                <a:spcPts val="0"/>
              </a:spcBef>
              <a:spcAft>
                <a:spcPts val="0"/>
              </a:spcAft>
              <a:buClr>
                <a:schemeClr val="lt1"/>
              </a:buClr>
              <a:buSzPts val="1300"/>
              <a:buFont typeface="Inter Tight SemiBold"/>
              <a:buAutoNum type="arabicPeriod"/>
            </a:pPr>
            <a:r>
              <a:rPr lang="en" sz="1300">
                <a:solidFill>
                  <a:schemeClr val="lt1"/>
                </a:solidFill>
                <a:latin typeface="Inter Tight SemiBold"/>
                <a:ea typeface="Inter Tight SemiBold"/>
                <a:cs typeface="Inter Tight SemiBold"/>
                <a:sym typeface="Inter Tight SemiBold"/>
              </a:rPr>
              <a:t>get_episode_list() method will make a get request to the page containing all the episodes dialogues. </a:t>
            </a:r>
            <a:endParaRPr sz="1300">
              <a:solidFill>
                <a:schemeClr val="lt1"/>
              </a:solidFill>
              <a:latin typeface="Inter Tight SemiBold"/>
              <a:ea typeface="Inter Tight SemiBold"/>
              <a:cs typeface="Inter Tight SemiBold"/>
              <a:sym typeface="Inter Tight SemiBold"/>
            </a:endParaRPr>
          </a:p>
        </p:txBody>
      </p:sp>
      <p:pic>
        <p:nvPicPr>
          <p:cNvPr id="442" name="Google Shape;442;p52"/>
          <p:cNvPicPr preferRelativeResize="0"/>
          <p:nvPr/>
        </p:nvPicPr>
        <p:blipFill>
          <a:blip r:embed="rId3">
            <a:alphaModFix/>
          </a:blip>
          <a:stretch>
            <a:fillRect/>
          </a:stretch>
        </p:blipFill>
        <p:spPr>
          <a:xfrm>
            <a:off x="418275" y="1965393"/>
            <a:ext cx="4219349" cy="2699232"/>
          </a:xfrm>
          <a:prstGeom prst="rect">
            <a:avLst/>
          </a:prstGeom>
          <a:noFill/>
          <a:ln>
            <a:noFill/>
          </a:ln>
        </p:spPr>
      </p:pic>
      <p:pic>
        <p:nvPicPr>
          <p:cNvPr id="443" name="Google Shape;443;p52"/>
          <p:cNvPicPr preferRelativeResize="0"/>
          <p:nvPr/>
        </p:nvPicPr>
        <p:blipFill>
          <a:blip r:embed="rId4">
            <a:alphaModFix/>
          </a:blip>
          <a:stretch>
            <a:fillRect/>
          </a:stretch>
        </p:blipFill>
        <p:spPr>
          <a:xfrm>
            <a:off x="5035025" y="2571750"/>
            <a:ext cx="2934899" cy="2083725"/>
          </a:xfrm>
          <a:prstGeom prst="rect">
            <a:avLst/>
          </a:prstGeom>
          <a:noFill/>
          <a:ln>
            <a:noFill/>
          </a:ln>
        </p:spPr>
      </p:pic>
      <p:sp>
        <p:nvSpPr>
          <p:cNvPr id="444" name="Google Shape;444;p52"/>
          <p:cNvSpPr txBox="1"/>
          <p:nvPr/>
        </p:nvSpPr>
        <p:spPr>
          <a:xfrm>
            <a:off x="4909700" y="553325"/>
            <a:ext cx="1870800" cy="1985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1200"/>
              </a:spcAft>
              <a:buNone/>
            </a:pPr>
            <a:r>
              <a:rPr lang="en" sz="1300">
                <a:solidFill>
                  <a:schemeClr val="lt1"/>
                </a:solidFill>
                <a:latin typeface="Inter Tight SemiBold"/>
                <a:ea typeface="Inter Tight SemiBold"/>
                <a:cs typeface="Inter Tight SemiBold"/>
                <a:sym typeface="Inter Tight SemiBold"/>
              </a:rPr>
              <a:t>T</a:t>
            </a:r>
            <a:r>
              <a:rPr lang="en" sz="1300">
                <a:solidFill>
                  <a:schemeClr val="lt1"/>
                </a:solidFill>
                <a:latin typeface="Inter Tight SemiBold"/>
                <a:ea typeface="Inter Tight SemiBold"/>
                <a:cs typeface="Inter Tight SemiBold"/>
                <a:sym typeface="Inter Tight SemiBold"/>
              </a:rPr>
              <a:t>hen find all the href tags inside the HTML using BeautifulSoup. Next, iterate through all the episode links, get the text data, and then save it to the script_dataset/ directory.</a:t>
            </a:r>
            <a:endParaRPr sz="1300">
              <a:solidFill>
                <a:schemeClr val="lt1"/>
              </a:solidFill>
              <a:latin typeface="Inter Tight SemiBold"/>
              <a:ea typeface="Inter Tight SemiBold"/>
              <a:cs typeface="Inter Tight SemiBold"/>
              <a:sym typeface="Inter Tight SemiBold"/>
            </a:endParaRPr>
          </a:p>
        </p:txBody>
      </p:sp>
      <p:pic>
        <p:nvPicPr>
          <p:cNvPr id="445" name="Google Shape;445;p52"/>
          <p:cNvPicPr preferRelativeResize="0"/>
          <p:nvPr/>
        </p:nvPicPr>
        <p:blipFill>
          <a:blip r:embed="rId5">
            <a:alphaModFix/>
          </a:blip>
          <a:stretch>
            <a:fillRect/>
          </a:stretch>
        </p:blipFill>
        <p:spPr>
          <a:xfrm>
            <a:off x="6866900" y="1703875"/>
            <a:ext cx="1056114" cy="72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3"/>
          <p:cNvSpPr txBox="1"/>
          <p:nvPr>
            <p:ph type="title"/>
          </p:nvPr>
        </p:nvSpPr>
        <p:spPr>
          <a:xfrm>
            <a:off x="384150" y="-47675"/>
            <a:ext cx="55242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Creating DFs &amp; Cleaning</a:t>
            </a:r>
            <a:endParaRPr/>
          </a:p>
        </p:txBody>
      </p:sp>
      <p:sp>
        <p:nvSpPr>
          <p:cNvPr id="451" name="Google Shape;451;p53"/>
          <p:cNvSpPr txBox="1"/>
          <p:nvPr/>
        </p:nvSpPr>
        <p:spPr>
          <a:xfrm>
            <a:off x="560350" y="825000"/>
            <a:ext cx="6340200" cy="1200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Inter Tight"/>
              <a:buChar char="●"/>
            </a:pPr>
            <a:r>
              <a:rPr lang="en" sz="1100">
                <a:solidFill>
                  <a:schemeClr val="lt1"/>
                </a:solidFill>
                <a:latin typeface="Inter Tight"/>
                <a:ea typeface="Inter Tight"/>
                <a:cs typeface="Inter Tight"/>
                <a:sym typeface="Inter Tight"/>
              </a:rPr>
              <a:t>Loops through all script files in the specified directory (BASE_URL) and extracts season and episode numbers from filenames.</a:t>
            </a:r>
            <a:endParaRPr sz="1100">
              <a:solidFill>
                <a:schemeClr val="lt1"/>
              </a:solidFill>
              <a:latin typeface="Inter Tight"/>
              <a:ea typeface="Inter Tight"/>
              <a:cs typeface="Inter Tight"/>
              <a:sym typeface="Inter Tight"/>
            </a:endParaRPr>
          </a:p>
          <a:p>
            <a:pPr indent="-298450" lvl="0" marL="457200" rtl="0" algn="l">
              <a:spcBef>
                <a:spcPts val="0"/>
              </a:spcBef>
              <a:spcAft>
                <a:spcPts val="0"/>
              </a:spcAft>
              <a:buClr>
                <a:schemeClr val="lt1"/>
              </a:buClr>
              <a:buSzPts val="1100"/>
              <a:buFont typeface="Inter Tight"/>
              <a:buChar char="●"/>
            </a:pPr>
            <a:r>
              <a:rPr lang="en" sz="1100">
                <a:solidFill>
                  <a:schemeClr val="lt1"/>
                </a:solidFill>
                <a:latin typeface="Inter Tight"/>
                <a:ea typeface="Inter Tight"/>
                <a:cs typeface="Inter Tight"/>
                <a:sym typeface="Inter Tight"/>
              </a:rPr>
              <a:t>Reads the script content and uses a regular expression to split dialogues by character names.</a:t>
            </a:r>
            <a:endParaRPr sz="1100">
              <a:solidFill>
                <a:schemeClr val="lt1"/>
              </a:solidFill>
              <a:latin typeface="Inter Tight"/>
              <a:ea typeface="Inter Tight"/>
              <a:cs typeface="Inter Tight"/>
              <a:sym typeface="Inter Tight"/>
            </a:endParaRPr>
          </a:p>
          <a:p>
            <a:pPr indent="-298450" lvl="0" marL="457200" rtl="0" algn="l">
              <a:spcBef>
                <a:spcPts val="0"/>
              </a:spcBef>
              <a:spcAft>
                <a:spcPts val="0"/>
              </a:spcAft>
              <a:buClr>
                <a:schemeClr val="lt1"/>
              </a:buClr>
              <a:buSzPts val="1100"/>
              <a:buFont typeface="Inter Tight"/>
              <a:buChar char="●"/>
            </a:pPr>
            <a:r>
              <a:rPr lang="en" sz="1100">
                <a:solidFill>
                  <a:schemeClr val="lt1"/>
                </a:solidFill>
                <a:latin typeface="Inter Tight"/>
                <a:ea typeface="Inter Tight"/>
                <a:cs typeface="Inter Tight"/>
                <a:sym typeface="Inter Tight"/>
              </a:rPr>
              <a:t>Extracts and stores season, episode, character, and speech information into a master_array for further analysis.</a:t>
            </a:r>
            <a:endParaRPr sz="1100">
              <a:solidFill>
                <a:schemeClr val="lt1"/>
              </a:solidFill>
              <a:latin typeface="Inter Tight"/>
              <a:ea typeface="Inter Tight"/>
              <a:cs typeface="Inter Tight"/>
              <a:sym typeface="Inter Tight"/>
            </a:endParaRPr>
          </a:p>
        </p:txBody>
      </p:sp>
      <p:pic>
        <p:nvPicPr>
          <p:cNvPr id="452" name="Google Shape;452;p53"/>
          <p:cNvPicPr preferRelativeResize="0"/>
          <p:nvPr/>
        </p:nvPicPr>
        <p:blipFill>
          <a:blip r:embed="rId3">
            <a:alphaModFix/>
          </a:blip>
          <a:stretch>
            <a:fillRect/>
          </a:stretch>
        </p:blipFill>
        <p:spPr>
          <a:xfrm>
            <a:off x="560349" y="1956275"/>
            <a:ext cx="4267202" cy="3045396"/>
          </a:xfrm>
          <a:prstGeom prst="rect">
            <a:avLst/>
          </a:prstGeom>
          <a:noFill/>
          <a:ln>
            <a:noFill/>
          </a:ln>
        </p:spPr>
      </p:pic>
      <p:pic>
        <p:nvPicPr>
          <p:cNvPr id="453" name="Google Shape;453;p53"/>
          <p:cNvPicPr preferRelativeResize="0"/>
          <p:nvPr/>
        </p:nvPicPr>
        <p:blipFill>
          <a:blip r:embed="rId4">
            <a:alphaModFix/>
          </a:blip>
          <a:stretch>
            <a:fillRect/>
          </a:stretch>
        </p:blipFill>
        <p:spPr>
          <a:xfrm>
            <a:off x="5092475" y="1956275"/>
            <a:ext cx="3393275" cy="2028025"/>
          </a:xfrm>
          <a:prstGeom prst="rect">
            <a:avLst/>
          </a:prstGeom>
          <a:noFill/>
          <a:ln>
            <a:noFill/>
          </a:ln>
        </p:spPr>
      </p:pic>
      <p:pic>
        <p:nvPicPr>
          <p:cNvPr id="454" name="Google Shape;454;p53"/>
          <p:cNvPicPr preferRelativeResize="0"/>
          <p:nvPr/>
        </p:nvPicPr>
        <p:blipFill>
          <a:blip r:embed="rId5">
            <a:alphaModFix/>
          </a:blip>
          <a:stretch>
            <a:fillRect/>
          </a:stretch>
        </p:blipFill>
        <p:spPr>
          <a:xfrm>
            <a:off x="5092475" y="4155750"/>
            <a:ext cx="3582651" cy="78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p54"/>
          <p:cNvSpPr txBox="1"/>
          <p:nvPr>
            <p:ph type="title"/>
          </p:nvPr>
        </p:nvSpPr>
        <p:spPr>
          <a:xfrm>
            <a:off x="2801150" y="1761575"/>
            <a:ext cx="41847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Take a guess –</a:t>
            </a:r>
            <a:endParaRPr/>
          </a:p>
          <a:p>
            <a:pPr indent="0" lvl="0" marL="0" rtl="0" algn="l">
              <a:spcBef>
                <a:spcPts val="0"/>
              </a:spcBef>
              <a:spcAft>
                <a:spcPts val="0"/>
              </a:spcAft>
              <a:buNone/>
            </a:pPr>
            <a:r>
              <a:rPr lang="en"/>
              <a:t>Which character speaks the most lines?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type="title"/>
          </p:nvPr>
        </p:nvSpPr>
        <p:spPr>
          <a:xfrm>
            <a:off x="425100" y="410177"/>
            <a:ext cx="4146900" cy="7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Most Nosy Friend</a:t>
            </a:r>
            <a:endParaRPr/>
          </a:p>
        </p:txBody>
      </p:sp>
      <p:sp>
        <p:nvSpPr>
          <p:cNvPr id="466" name="Google Shape;466;p55"/>
          <p:cNvSpPr txBox="1"/>
          <p:nvPr>
            <p:ph idx="1" type="body"/>
          </p:nvPr>
        </p:nvSpPr>
        <p:spPr>
          <a:xfrm>
            <a:off x="4719300" y="563690"/>
            <a:ext cx="3662100" cy="7080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a:t>The number of lines spoken in the entire show by character</a:t>
            </a:r>
            <a:endParaRPr/>
          </a:p>
        </p:txBody>
      </p:sp>
      <p:pic>
        <p:nvPicPr>
          <p:cNvPr id="467" name="Google Shape;467;p55"/>
          <p:cNvPicPr preferRelativeResize="0"/>
          <p:nvPr/>
        </p:nvPicPr>
        <p:blipFill>
          <a:blip r:embed="rId3">
            <a:alphaModFix/>
          </a:blip>
          <a:stretch>
            <a:fillRect/>
          </a:stretch>
        </p:blipFill>
        <p:spPr>
          <a:xfrm>
            <a:off x="425100" y="1271700"/>
            <a:ext cx="6412182" cy="612525"/>
          </a:xfrm>
          <a:prstGeom prst="rect">
            <a:avLst/>
          </a:prstGeom>
          <a:noFill/>
          <a:ln>
            <a:noFill/>
          </a:ln>
        </p:spPr>
      </p:pic>
      <p:pic>
        <p:nvPicPr>
          <p:cNvPr id="468" name="Google Shape;468;p55"/>
          <p:cNvPicPr preferRelativeResize="0"/>
          <p:nvPr/>
        </p:nvPicPr>
        <p:blipFill>
          <a:blip r:embed="rId4">
            <a:alphaModFix/>
          </a:blip>
          <a:stretch>
            <a:fillRect/>
          </a:stretch>
        </p:blipFill>
        <p:spPr>
          <a:xfrm>
            <a:off x="4332300" y="2100776"/>
            <a:ext cx="4049100" cy="2429475"/>
          </a:xfrm>
          <a:prstGeom prst="rect">
            <a:avLst/>
          </a:prstGeom>
          <a:noFill/>
          <a:ln>
            <a:noFill/>
          </a:ln>
        </p:spPr>
      </p:pic>
      <p:pic>
        <p:nvPicPr>
          <p:cNvPr id="469" name="Google Shape;469;p55"/>
          <p:cNvPicPr preferRelativeResize="0"/>
          <p:nvPr/>
        </p:nvPicPr>
        <p:blipFill>
          <a:blip r:embed="rId5">
            <a:alphaModFix/>
          </a:blip>
          <a:stretch>
            <a:fillRect/>
          </a:stretch>
        </p:blipFill>
        <p:spPr>
          <a:xfrm>
            <a:off x="425102" y="2324925"/>
            <a:ext cx="3316826" cy="220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6"/>
          <p:cNvPicPr preferRelativeResize="0"/>
          <p:nvPr/>
        </p:nvPicPr>
        <p:blipFill rotWithShape="1">
          <a:blip r:embed="rId3">
            <a:alphaModFix/>
          </a:blip>
          <a:srcRect b="0" l="0" r="0" t="0"/>
          <a:stretch/>
        </p:blipFill>
        <p:spPr>
          <a:xfrm>
            <a:off x="1715000" y="940600"/>
            <a:ext cx="5465499" cy="3417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7"/>
          <p:cNvSpPr txBox="1"/>
          <p:nvPr>
            <p:ph type="title"/>
          </p:nvPr>
        </p:nvSpPr>
        <p:spPr>
          <a:xfrm>
            <a:off x="425100" y="456975"/>
            <a:ext cx="4836300" cy="70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Number of Lines by Season</a:t>
            </a:r>
            <a:endParaRPr/>
          </a:p>
        </p:txBody>
      </p:sp>
      <p:sp>
        <p:nvSpPr>
          <p:cNvPr id="480" name="Google Shape;480;p57"/>
          <p:cNvSpPr txBox="1"/>
          <p:nvPr>
            <p:ph idx="1" type="body"/>
          </p:nvPr>
        </p:nvSpPr>
        <p:spPr>
          <a:xfrm>
            <a:off x="4850625" y="582440"/>
            <a:ext cx="3662100" cy="7080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a:t>The number of lines spoken in each season by character</a:t>
            </a:r>
            <a:endParaRPr/>
          </a:p>
        </p:txBody>
      </p:sp>
      <p:pic>
        <p:nvPicPr>
          <p:cNvPr id="481" name="Google Shape;481;p57"/>
          <p:cNvPicPr preferRelativeResize="0"/>
          <p:nvPr/>
        </p:nvPicPr>
        <p:blipFill>
          <a:blip r:embed="rId3">
            <a:alphaModFix/>
          </a:blip>
          <a:stretch>
            <a:fillRect/>
          </a:stretch>
        </p:blipFill>
        <p:spPr>
          <a:xfrm>
            <a:off x="1832163" y="1478125"/>
            <a:ext cx="5479663" cy="3287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8"/>
          <p:cNvSpPr txBox="1"/>
          <p:nvPr>
            <p:ph type="title"/>
          </p:nvPr>
        </p:nvSpPr>
        <p:spPr>
          <a:xfrm>
            <a:off x="425100" y="456975"/>
            <a:ext cx="4836300" cy="70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Most Popular Friend</a:t>
            </a:r>
            <a:endParaRPr/>
          </a:p>
        </p:txBody>
      </p:sp>
      <p:sp>
        <p:nvSpPr>
          <p:cNvPr id="487" name="Google Shape;487;p58"/>
          <p:cNvSpPr txBox="1"/>
          <p:nvPr>
            <p:ph idx="1" type="body"/>
          </p:nvPr>
        </p:nvSpPr>
        <p:spPr>
          <a:xfrm>
            <a:off x="4850625" y="582440"/>
            <a:ext cx="3662100" cy="7080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a:t>The most spoken about character</a:t>
            </a:r>
            <a:endParaRPr/>
          </a:p>
        </p:txBody>
      </p:sp>
      <p:pic>
        <p:nvPicPr>
          <p:cNvPr id="488" name="Google Shape;488;p58"/>
          <p:cNvPicPr preferRelativeResize="0"/>
          <p:nvPr/>
        </p:nvPicPr>
        <p:blipFill>
          <a:blip r:embed="rId3">
            <a:alphaModFix/>
          </a:blip>
          <a:stretch>
            <a:fillRect/>
          </a:stretch>
        </p:blipFill>
        <p:spPr>
          <a:xfrm>
            <a:off x="1615113" y="1290440"/>
            <a:ext cx="5913768" cy="35482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1"/>
          <p:cNvPicPr preferRelativeResize="0"/>
          <p:nvPr>
            <p:ph idx="2" type="pic"/>
          </p:nvPr>
        </p:nvPicPr>
        <p:blipFill rotWithShape="1">
          <a:blip r:embed="rId3">
            <a:alphaModFix/>
          </a:blip>
          <a:srcRect b="16415" l="0" r="0" t="16415"/>
          <a:stretch/>
        </p:blipFill>
        <p:spPr>
          <a:xfrm rot="-300067">
            <a:off x="550589" y="883785"/>
            <a:ext cx="3630622" cy="3658027"/>
          </a:xfrm>
          <a:prstGeom prst="snip1Rect">
            <a:avLst>
              <a:gd fmla="val 16667" name="adj"/>
            </a:avLst>
          </a:prstGeom>
        </p:spPr>
      </p:pic>
      <p:sp>
        <p:nvSpPr>
          <p:cNvPr id="328" name="Google Shape;328;p4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41"/>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 - why do we want to choose the topic?</a:t>
            </a:r>
            <a:endParaRPr/>
          </a:p>
        </p:txBody>
      </p:sp>
      <p:sp>
        <p:nvSpPr>
          <p:cNvPr id="330" name="Google Shape;330;p41"/>
          <p:cNvSpPr txBox="1"/>
          <p:nvPr>
            <p:ph idx="1" type="body"/>
          </p:nvPr>
        </p:nvSpPr>
        <p:spPr>
          <a:xfrm>
            <a:off x="5204625" y="2291390"/>
            <a:ext cx="3662100" cy="9852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300">
                <a:latin typeface="Arial"/>
                <a:ea typeface="Arial"/>
                <a:cs typeface="Arial"/>
                <a:sym typeface="Arial"/>
              </a:rPr>
              <a:t>As big fans of </a:t>
            </a:r>
            <a:r>
              <a:rPr i="1" lang="en" sz="1300">
                <a:latin typeface="Arial"/>
                <a:ea typeface="Arial"/>
                <a:cs typeface="Arial"/>
                <a:sym typeface="Arial"/>
              </a:rPr>
              <a:t>Friends</a:t>
            </a:r>
            <a:r>
              <a:rPr lang="en" sz="1300">
                <a:latin typeface="Arial"/>
                <a:ea typeface="Arial"/>
                <a:cs typeface="Arial"/>
                <a:sym typeface="Arial"/>
              </a:rPr>
              <a:t>, we wanted to dive deeper into the show’s character dynamics and storytelling to uncover patterns that contribute to its lasting appeal. </a:t>
            </a:r>
            <a:endParaRPr sz="1300"/>
          </a:p>
        </p:txBody>
      </p:sp>
      <p:sp>
        <p:nvSpPr>
          <p:cNvPr id="331" name="Google Shape;331;p41"/>
          <p:cNvSpPr/>
          <p:nvPr/>
        </p:nvSpPr>
        <p:spPr>
          <a:xfrm flipH="1" rot="5098785">
            <a:off x="3453376" y="771412"/>
            <a:ext cx="589662" cy="590559"/>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sp>
        <p:nvSpPr>
          <p:cNvPr id="332" name="Google Shape;332;p41"/>
          <p:cNvSpPr txBox="1"/>
          <p:nvPr>
            <p:ph idx="1" type="body"/>
          </p:nvPr>
        </p:nvSpPr>
        <p:spPr>
          <a:xfrm>
            <a:off x="5204625" y="3539615"/>
            <a:ext cx="3662100" cy="5850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Exploratory Data Analysis</a:t>
            </a:r>
            <a:endParaRPr sz="1300">
              <a:solidFill>
                <a:schemeClr val="dk2"/>
              </a:solidFill>
              <a:latin typeface="Arial"/>
              <a:ea typeface="Arial"/>
              <a:cs typeface="Arial"/>
              <a:sym typeface="Arial"/>
            </a:endParaRPr>
          </a:p>
          <a:p>
            <a:pPr indent="-311150" lvl="0" marL="457200" rtl="0" algn="l">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Script Analysis</a:t>
            </a:r>
            <a:endParaRPr sz="130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59"/>
          <p:cNvPicPr preferRelativeResize="0"/>
          <p:nvPr/>
        </p:nvPicPr>
        <p:blipFill>
          <a:blip r:embed="rId3">
            <a:alphaModFix/>
          </a:blip>
          <a:stretch>
            <a:fillRect/>
          </a:stretch>
        </p:blipFill>
        <p:spPr>
          <a:xfrm>
            <a:off x="892175" y="635000"/>
            <a:ext cx="7359649" cy="387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60"/>
          <p:cNvPicPr preferRelativeResize="0"/>
          <p:nvPr/>
        </p:nvPicPr>
        <p:blipFill rotWithShape="1">
          <a:blip r:embed="rId3">
            <a:alphaModFix/>
          </a:blip>
          <a:srcRect b="0" l="12546" r="12546" t="0"/>
          <a:stretch/>
        </p:blipFill>
        <p:spPr>
          <a:xfrm rot="300026">
            <a:off x="4900596" y="846628"/>
            <a:ext cx="3954651" cy="3455652"/>
          </a:xfrm>
          <a:prstGeom prst="snip1Rect">
            <a:avLst>
              <a:gd fmla="val 16667" name="adj"/>
            </a:avLst>
          </a:prstGeom>
          <a:noFill/>
          <a:ln>
            <a:noFill/>
          </a:ln>
        </p:spPr>
      </p:pic>
      <p:sp>
        <p:nvSpPr>
          <p:cNvPr id="499" name="Google Shape;499;p60"/>
          <p:cNvSpPr txBox="1"/>
          <p:nvPr>
            <p:ph type="title"/>
          </p:nvPr>
        </p:nvSpPr>
        <p:spPr>
          <a:xfrm>
            <a:off x="607950" y="2094158"/>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Ross’s </a:t>
            </a:r>
            <a:r>
              <a:rPr lang="en"/>
              <a:t>sentiment</a:t>
            </a:r>
            <a:r>
              <a:rPr lang="en"/>
              <a:t> analysis</a:t>
            </a:r>
            <a:endParaRPr/>
          </a:p>
        </p:txBody>
      </p:sp>
      <p:sp>
        <p:nvSpPr>
          <p:cNvPr id="500" name="Google Shape;500;p60"/>
          <p:cNvSpPr/>
          <p:nvPr/>
        </p:nvSpPr>
        <p:spPr>
          <a:xfrm rot="299037">
            <a:off x="8398269" y="999888"/>
            <a:ext cx="576680" cy="577876"/>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1"/>
          <p:cNvSpPr txBox="1"/>
          <p:nvPr>
            <p:ph type="title"/>
          </p:nvPr>
        </p:nvSpPr>
        <p:spPr>
          <a:xfrm>
            <a:off x="425175" y="203750"/>
            <a:ext cx="4836300" cy="70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Ross’s Sentiment all Seasons</a:t>
            </a:r>
            <a:endParaRPr/>
          </a:p>
        </p:txBody>
      </p:sp>
      <p:pic>
        <p:nvPicPr>
          <p:cNvPr id="506" name="Google Shape;506;p61"/>
          <p:cNvPicPr preferRelativeResize="0"/>
          <p:nvPr/>
        </p:nvPicPr>
        <p:blipFill>
          <a:blip r:embed="rId3">
            <a:alphaModFix/>
          </a:blip>
          <a:stretch>
            <a:fillRect/>
          </a:stretch>
        </p:blipFill>
        <p:spPr>
          <a:xfrm>
            <a:off x="580888" y="1285549"/>
            <a:ext cx="4146825" cy="1481001"/>
          </a:xfrm>
          <a:prstGeom prst="rect">
            <a:avLst/>
          </a:prstGeom>
          <a:noFill/>
          <a:ln>
            <a:noFill/>
          </a:ln>
        </p:spPr>
      </p:pic>
      <p:pic>
        <p:nvPicPr>
          <p:cNvPr id="507" name="Google Shape;507;p61"/>
          <p:cNvPicPr preferRelativeResize="0"/>
          <p:nvPr/>
        </p:nvPicPr>
        <p:blipFill>
          <a:blip r:embed="rId4">
            <a:alphaModFix/>
          </a:blip>
          <a:stretch>
            <a:fillRect/>
          </a:stretch>
        </p:blipFill>
        <p:spPr>
          <a:xfrm>
            <a:off x="580900" y="3203850"/>
            <a:ext cx="4146811" cy="1481000"/>
          </a:xfrm>
          <a:prstGeom prst="rect">
            <a:avLst/>
          </a:prstGeom>
          <a:noFill/>
          <a:ln>
            <a:noFill/>
          </a:ln>
        </p:spPr>
      </p:pic>
      <p:sp>
        <p:nvSpPr>
          <p:cNvPr id="508" name="Google Shape;508;p61"/>
          <p:cNvSpPr txBox="1"/>
          <p:nvPr/>
        </p:nvSpPr>
        <p:spPr>
          <a:xfrm>
            <a:off x="4991100" y="1044250"/>
            <a:ext cx="3924300" cy="3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Inter Tight"/>
                <a:ea typeface="Inter Tight"/>
                <a:cs typeface="Inter Tight"/>
                <a:sym typeface="Inter Tight"/>
              </a:rPr>
              <a:t>Sentiment analysis was used to evaluate the emotional tone of Ross's dialogue across episodes and seasons. </a:t>
            </a:r>
            <a:endParaRPr sz="13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3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300">
                <a:solidFill>
                  <a:schemeClr val="dk1"/>
                </a:solidFill>
                <a:latin typeface="Inter Tight"/>
                <a:ea typeface="Inter Tight"/>
                <a:cs typeface="Inter Tight"/>
                <a:sym typeface="Inter Tight"/>
              </a:rPr>
              <a:t>Each line of dialogue was assigned a sentiment score, typically ranging from negative to positive.</a:t>
            </a:r>
            <a:endParaRPr sz="13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300">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None/>
            </a:pPr>
            <a:r>
              <a:rPr lang="en" sz="1300">
                <a:solidFill>
                  <a:schemeClr val="dk1"/>
                </a:solidFill>
                <a:latin typeface="Inter Tight"/>
                <a:ea typeface="Inter Tight"/>
                <a:cs typeface="Inter Tight"/>
                <a:sym typeface="Inter Tight"/>
              </a:rPr>
              <a:t>These scores were then aggregated by episode to observe trends and identify emotional highs and lows in Ross's character throughout the series</a:t>
            </a:r>
            <a:endParaRPr sz="1300">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None/>
            </a:pPr>
            <a:r>
              <a:t/>
            </a:r>
            <a:endParaRPr sz="1300">
              <a:solidFill>
                <a:schemeClr val="dk1"/>
              </a:solidFill>
              <a:latin typeface="Inter Tight"/>
              <a:ea typeface="Inter Tight"/>
              <a:cs typeface="Inter Tight"/>
              <a:sym typeface="Inter Tight"/>
            </a:endParaRPr>
          </a:p>
          <a:p>
            <a:pPr indent="0" lvl="0" marL="0" marR="0" rtl="0" algn="l">
              <a:lnSpc>
                <a:spcPct val="100000"/>
              </a:lnSpc>
              <a:spcBef>
                <a:spcPts val="0"/>
              </a:spcBef>
              <a:spcAft>
                <a:spcPts val="0"/>
              </a:spcAft>
              <a:buNone/>
            </a:pPr>
            <a:r>
              <a:rPr lang="en" sz="1300">
                <a:solidFill>
                  <a:schemeClr val="dk1"/>
                </a:solidFill>
                <a:latin typeface="Inter Tight"/>
                <a:ea typeface="Inter Tight"/>
                <a:cs typeface="Inter Tight"/>
                <a:sym typeface="Inter Tight"/>
              </a:rPr>
              <a:t>Our</a:t>
            </a:r>
            <a:r>
              <a:rPr lang="en" sz="1300">
                <a:solidFill>
                  <a:schemeClr val="dk1"/>
                </a:solidFill>
                <a:latin typeface="Inter Tight"/>
                <a:ea typeface="Inter Tight"/>
                <a:cs typeface="Inter Tight"/>
                <a:sym typeface="Inter Tight"/>
              </a:rPr>
              <a:t> code processes Ross's dialogue lines, assigns each line a sentiment score using a pre-trained sentiment analysis tool, </a:t>
            </a:r>
            <a:r>
              <a:rPr b="1" lang="en" sz="1300">
                <a:solidFill>
                  <a:schemeClr val="dk1"/>
                </a:solidFill>
                <a:latin typeface="Inter Tight"/>
                <a:ea typeface="Inter Tight"/>
                <a:cs typeface="Inter Tight"/>
                <a:sym typeface="Inter Tight"/>
              </a:rPr>
              <a:t>TextBlob</a:t>
            </a:r>
            <a:r>
              <a:rPr lang="en" sz="1300">
                <a:solidFill>
                  <a:schemeClr val="dk1"/>
                </a:solidFill>
                <a:latin typeface="Inter Tight"/>
                <a:ea typeface="Inter Tight"/>
                <a:cs typeface="Inter Tight"/>
                <a:sym typeface="Inter Tight"/>
              </a:rPr>
              <a:t>, and stores the results in a sqlite database. It then aggregates these scores by episode, allowing for trend analysis of Ross's emotional tone across the series.</a:t>
            </a:r>
            <a:endParaRPr sz="1300">
              <a:solidFill>
                <a:schemeClr val="dk1"/>
              </a:solidFill>
              <a:latin typeface="Inter Tight"/>
              <a:ea typeface="Inter Tight"/>
              <a:cs typeface="Inter Tight"/>
              <a:sym typeface="Inter T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2"/>
          <p:cNvPicPr preferRelativeResize="0"/>
          <p:nvPr>
            <p:ph idx="2" type="pic"/>
          </p:nvPr>
        </p:nvPicPr>
        <p:blipFill rotWithShape="1">
          <a:blip r:embed="rId3">
            <a:alphaModFix/>
          </a:blip>
          <a:srcRect b="0" l="7199" r="7199" t="0"/>
          <a:stretch/>
        </p:blipFill>
        <p:spPr>
          <a:xfrm rot="229">
            <a:off x="2323350" y="604199"/>
            <a:ext cx="4497300" cy="3935100"/>
          </a:xfrm>
          <a:prstGeom prst="snip1Rect">
            <a:avLst>
              <a:gd fmla="val 0" name="adj"/>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EDA Dataset</a:t>
            </a:r>
            <a:endParaRPr/>
          </a:p>
        </p:txBody>
      </p:sp>
      <p:sp>
        <p:nvSpPr>
          <p:cNvPr id="338" name="Google Shape;338;p42"/>
          <p:cNvSpPr txBox="1"/>
          <p:nvPr>
            <p:ph idx="1" type="body"/>
          </p:nvPr>
        </p:nvSpPr>
        <p:spPr>
          <a:xfrm>
            <a:off x="334200" y="1139213"/>
            <a:ext cx="8475600" cy="98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solidFill>
                  <a:schemeClr val="dk2"/>
                </a:solidFill>
              </a:rPr>
              <a:t>friends_episodes_v3.csv</a:t>
            </a:r>
            <a:endParaRPr sz="1400">
              <a:solidFill>
                <a:schemeClr val="dk2"/>
              </a:solidFill>
            </a:endParaRPr>
          </a:p>
          <a:p>
            <a:pPr indent="0" lvl="0" marL="0" rtl="0" algn="l">
              <a:spcBef>
                <a:spcPts val="1200"/>
              </a:spcBef>
              <a:spcAft>
                <a:spcPts val="1200"/>
              </a:spcAft>
              <a:buNone/>
            </a:pPr>
            <a:r>
              <a:rPr lang="en" sz="1400"/>
              <a:t>The dataset is sourced from Kaggle, contains all the necessary data needed including year of production, seasons, episode number, episode title, duration, and a brief summary</a:t>
            </a:r>
            <a:endParaRPr sz="1400"/>
          </a:p>
        </p:txBody>
      </p:sp>
      <p:sp>
        <p:nvSpPr>
          <p:cNvPr id="339" name="Google Shape;339;p4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included?</a:t>
            </a:r>
            <a:endParaRPr/>
          </a:p>
        </p:txBody>
      </p:sp>
      <p:sp>
        <p:nvSpPr>
          <p:cNvPr id="340" name="Google Shape;340;p4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Dataset Overview</a:t>
            </a:r>
            <a:endParaRPr/>
          </a:p>
        </p:txBody>
      </p:sp>
      <p:pic>
        <p:nvPicPr>
          <p:cNvPr id="341" name="Google Shape;341;p42"/>
          <p:cNvPicPr preferRelativeResize="0"/>
          <p:nvPr/>
        </p:nvPicPr>
        <p:blipFill rotWithShape="1">
          <a:blip r:embed="rId3">
            <a:alphaModFix/>
          </a:blip>
          <a:srcRect b="19639" l="0" r="0" t="-1298"/>
          <a:stretch/>
        </p:blipFill>
        <p:spPr>
          <a:xfrm>
            <a:off x="434125" y="2124435"/>
            <a:ext cx="8275200" cy="2679300"/>
          </a:xfrm>
          <a:prstGeom prst="snip1Rect">
            <a:avLst>
              <a:gd fmla="val 29311" name="adj"/>
            </a:avLst>
          </a:prstGeom>
          <a:noFill/>
          <a:ln>
            <a:noFill/>
          </a:ln>
        </p:spPr>
      </p:pic>
      <p:sp>
        <p:nvSpPr>
          <p:cNvPr id="342" name="Google Shape;342;p42"/>
          <p:cNvSpPr/>
          <p:nvPr/>
        </p:nvSpPr>
        <p:spPr>
          <a:xfrm flipH="1" rot="5400000">
            <a:off x="7926325" y="2124416"/>
            <a:ext cx="783000" cy="783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EDA Dataset</a:t>
            </a:r>
            <a:endParaRPr/>
          </a:p>
        </p:txBody>
      </p:sp>
      <p:sp>
        <p:nvSpPr>
          <p:cNvPr id="348" name="Google Shape;348;p43"/>
          <p:cNvSpPr txBox="1"/>
          <p:nvPr>
            <p:ph idx="1" type="body"/>
          </p:nvPr>
        </p:nvSpPr>
        <p:spPr>
          <a:xfrm>
            <a:off x="334200" y="1139213"/>
            <a:ext cx="8475600" cy="98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solidFill>
                  <a:schemeClr val="dk2"/>
                </a:solidFill>
              </a:rPr>
              <a:t>guest_stars_info.csv</a:t>
            </a:r>
            <a:endParaRPr sz="1400">
              <a:solidFill>
                <a:schemeClr val="dk2"/>
              </a:solidFill>
            </a:endParaRPr>
          </a:p>
          <a:p>
            <a:pPr indent="0" lvl="0" marL="0" rtl="0" algn="l">
              <a:spcBef>
                <a:spcPts val="1200"/>
              </a:spcBef>
              <a:spcAft>
                <a:spcPts val="1200"/>
              </a:spcAft>
              <a:buNone/>
            </a:pPr>
            <a:r>
              <a:rPr lang="en" sz="1400"/>
              <a:t>The guest star dataset is collected manually, the data include the name of the star in the episode, the season number, the episode number, and whether the audience cheered or not when the star appears</a:t>
            </a:r>
            <a:endParaRPr sz="1400"/>
          </a:p>
        </p:txBody>
      </p:sp>
      <p:sp>
        <p:nvSpPr>
          <p:cNvPr id="349" name="Google Shape;349;p43"/>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included?</a:t>
            </a:r>
            <a:endParaRPr/>
          </a:p>
        </p:txBody>
      </p:sp>
      <p:sp>
        <p:nvSpPr>
          <p:cNvPr id="350" name="Google Shape;350;p43"/>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Dataset Overview</a:t>
            </a:r>
            <a:endParaRPr/>
          </a:p>
        </p:txBody>
      </p:sp>
      <p:pic>
        <p:nvPicPr>
          <p:cNvPr id="351" name="Google Shape;351;p43"/>
          <p:cNvPicPr preferRelativeResize="0"/>
          <p:nvPr/>
        </p:nvPicPr>
        <p:blipFill rotWithShape="1">
          <a:blip r:embed="rId3">
            <a:alphaModFix/>
          </a:blip>
          <a:srcRect b="52121" l="0" r="0" t="0"/>
          <a:stretch/>
        </p:blipFill>
        <p:spPr>
          <a:xfrm>
            <a:off x="476600" y="2388575"/>
            <a:ext cx="6657300" cy="2155200"/>
          </a:xfrm>
          <a:prstGeom prst="snip1Rect">
            <a:avLst>
              <a:gd fmla="val 29311" name="adj"/>
            </a:avLst>
          </a:prstGeom>
          <a:noFill/>
          <a:ln>
            <a:noFill/>
          </a:ln>
        </p:spPr>
      </p:pic>
      <p:sp>
        <p:nvSpPr>
          <p:cNvPr id="352" name="Google Shape;352;p43"/>
          <p:cNvSpPr/>
          <p:nvPr/>
        </p:nvSpPr>
        <p:spPr>
          <a:xfrm flipH="1" rot="5400000">
            <a:off x="6585725" y="2553625"/>
            <a:ext cx="504600" cy="3651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EDA</a:t>
            </a:r>
            <a:endParaRPr/>
          </a:p>
        </p:txBody>
      </p:sp>
      <p:sp>
        <p:nvSpPr>
          <p:cNvPr id="358" name="Google Shape;358;p44"/>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Code Walk</a:t>
            </a:r>
            <a:endParaRPr/>
          </a:p>
        </p:txBody>
      </p:sp>
      <p:sp>
        <p:nvSpPr>
          <p:cNvPr id="359" name="Google Shape;359;p44"/>
          <p:cNvSpPr txBox="1"/>
          <p:nvPr>
            <p:ph type="title"/>
          </p:nvPr>
        </p:nvSpPr>
        <p:spPr>
          <a:xfrm>
            <a:off x="334200" y="3727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did the code </a:t>
            </a:r>
            <a:r>
              <a:rPr lang="en"/>
              <a:t>cover</a:t>
            </a:r>
            <a:r>
              <a:rPr lang="en"/>
              <a:t>?</a:t>
            </a:r>
            <a:endParaRPr/>
          </a:p>
        </p:txBody>
      </p:sp>
      <p:sp>
        <p:nvSpPr>
          <p:cNvPr id="360" name="Google Shape;360;p44"/>
          <p:cNvSpPr txBox="1"/>
          <p:nvPr>
            <p:ph idx="6" type="subTitle"/>
          </p:nvPr>
        </p:nvSpPr>
        <p:spPr>
          <a:xfrm>
            <a:off x="3219300" y="928047"/>
            <a:ext cx="27054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Concatenating</a:t>
            </a:r>
            <a:r>
              <a:rPr lang="en"/>
              <a:t> and cleaning data</a:t>
            </a:r>
            <a:endParaRPr/>
          </a:p>
        </p:txBody>
      </p:sp>
      <p:sp>
        <p:nvSpPr>
          <p:cNvPr id="361" name="Google Shape;361;p44"/>
          <p:cNvSpPr txBox="1"/>
          <p:nvPr>
            <p:ph idx="1" type="subTitle"/>
          </p:nvPr>
        </p:nvSpPr>
        <p:spPr>
          <a:xfrm>
            <a:off x="381063" y="928047"/>
            <a:ext cx="27054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Finding data</a:t>
            </a:r>
            <a:endParaRPr/>
          </a:p>
        </p:txBody>
      </p:sp>
      <p:sp>
        <p:nvSpPr>
          <p:cNvPr id="362" name="Google Shape;362;p44"/>
          <p:cNvSpPr txBox="1"/>
          <p:nvPr>
            <p:ph idx="5" type="body"/>
          </p:nvPr>
        </p:nvSpPr>
        <p:spPr>
          <a:xfrm>
            <a:off x="381063" y="1266750"/>
            <a:ext cx="2705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The initial step is doing research and sourcing the dataset online. In this case, our dataset was harvested from Kaggle.</a:t>
            </a:r>
            <a:endParaRPr/>
          </a:p>
        </p:txBody>
      </p:sp>
      <p:sp>
        <p:nvSpPr>
          <p:cNvPr id="363" name="Google Shape;363;p44"/>
          <p:cNvSpPr txBox="1"/>
          <p:nvPr>
            <p:ph idx="7" type="body"/>
          </p:nvPr>
        </p:nvSpPr>
        <p:spPr>
          <a:xfrm>
            <a:off x="3219300" y="1266750"/>
            <a:ext cx="2705400" cy="800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To ensure clean data, missing values were filled with reasonable defaults, making the dataset complete and ready for further exploration</a:t>
            </a:r>
            <a:endParaRPr/>
          </a:p>
        </p:txBody>
      </p:sp>
      <p:sp>
        <p:nvSpPr>
          <p:cNvPr id="364" name="Google Shape;364;p44"/>
          <p:cNvSpPr txBox="1"/>
          <p:nvPr>
            <p:ph idx="8" type="subTitle"/>
          </p:nvPr>
        </p:nvSpPr>
        <p:spPr>
          <a:xfrm>
            <a:off x="6057538" y="928047"/>
            <a:ext cx="27054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Analyzing data</a:t>
            </a:r>
            <a:endParaRPr/>
          </a:p>
        </p:txBody>
      </p:sp>
      <p:sp>
        <p:nvSpPr>
          <p:cNvPr id="365" name="Google Shape;365;p44"/>
          <p:cNvSpPr txBox="1"/>
          <p:nvPr>
            <p:ph idx="9" type="body"/>
          </p:nvPr>
        </p:nvSpPr>
        <p:spPr>
          <a:xfrm>
            <a:off x="6057538" y="1266750"/>
            <a:ext cx="2705400" cy="8619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100">
                <a:latin typeface="Arial"/>
                <a:ea typeface="Arial"/>
                <a:cs typeface="Arial"/>
                <a:sym typeface="Arial"/>
              </a:rPr>
              <a:t>Then, here’s an example of one of the analysis. This code generates a plot that  visualizes the trend of audience votes across all episodes of </a:t>
            </a:r>
            <a:r>
              <a:rPr i="1" lang="en" sz="1100">
                <a:latin typeface="Arial"/>
                <a:ea typeface="Arial"/>
                <a:cs typeface="Arial"/>
                <a:sym typeface="Arial"/>
              </a:rPr>
              <a:t>Friends</a:t>
            </a:r>
            <a:r>
              <a:rPr lang="en" sz="1100">
                <a:latin typeface="Arial"/>
                <a:ea typeface="Arial"/>
                <a:cs typeface="Arial"/>
                <a:sym typeface="Arial"/>
              </a:rPr>
              <a:t>. </a:t>
            </a:r>
            <a:endParaRPr/>
          </a:p>
        </p:txBody>
      </p:sp>
      <p:sp>
        <p:nvSpPr>
          <p:cNvPr id="366" name="Google Shape;366;p44"/>
          <p:cNvSpPr/>
          <p:nvPr/>
        </p:nvSpPr>
        <p:spPr>
          <a:xfrm>
            <a:off x="1725701" y="3078488"/>
            <a:ext cx="748500" cy="5499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pic>
        <p:nvPicPr>
          <p:cNvPr id="367" name="Google Shape;367;p44"/>
          <p:cNvPicPr preferRelativeResize="0"/>
          <p:nvPr/>
        </p:nvPicPr>
        <p:blipFill>
          <a:blip r:embed="rId3">
            <a:alphaModFix/>
          </a:blip>
          <a:stretch>
            <a:fillRect/>
          </a:stretch>
        </p:blipFill>
        <p:spPr>
          <a:xfrm>
            <a:off x="2699863" y="2440850"/>
            <a:ext cx="3829899" cy="2323584"/>
          </a:xfrm>
          <a:prstGeom prst="rect">
            <a:avLst/>
          </a:prstGeom>
          <a:noFill/>
          <a:ln>
            <a:noFill/>
          </a:ln>
        </p:spPr>
      </p:pic>
      <p:pic>
        <p:nvPicPr>
          <p:cNvPr id="368" name="Google Shape;368;p44"/>
          <p:cNvPicPr preferRelativeResize="0"/>
          <p:nvPr/>
        </p:nvPicPr>
        <p:blipFill>
          <a:blip r:embed="rId4">
            <a:alphaModFix/>
          </a:blip>
          <a:stretch>
            <a:fillRect/>
          </a:stretch>
        </p:blipFill>
        <p:spPr>
          <a:xfrm>
            <a:off x="6755424" y="2440850"/>
            <a:ext cx="2352251" cy="1719358"/>
          </a:xfrm>
          <a:prstGeom prst="rect">
            <a:avLst/>
          </a:prstGeom>
          <a:noFill/>
          <a:ln>
            <a:noFill/>
          </a:ln>
        </p:spPr>
      </p:pic>
      <p:sp>
        <p:nvSpPr>
          <p:cNvPr id="369" name="Google Shape;369;p44"/>
          <p:cNvSpPr/>
          <p:nvPr/>
        </p:nvSpPr>
        <p:spPr>
          <a:xfrm>
            <a:off x="5655619" y="3207138"/>
            <a:ext cx="1099800" cy="5499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pic>
        <p:nvPicPr>
          <p:cNvPr id="370" name="Google Shape;370;p44"/>
          <p:cNvPicPr preferRelativeResize="0"/>
          <p:nvPr/>
        </p:nvPicPr>
        <p:blipFill>
          <a:blip r:embed="rId5">
            <a:alphaModFix/>
          </a:blip>
          <a:stretch>
            <a:fillRect/>
          </a:stretch>
        </p:blipFill>
        <p:spPr>
          <a:xfrm>
            <a:off x="381075" y="2681938"/>
            <a:ext cx="1430250" cy="127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type="title"/>
          </p:nvPr>
        </p:nvSpPr>
        <p:spPr>
          <a:xfrm>
            <a:off x="333925" y="589600"/>
            <a:ext cx="6848400" cy="5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376" name="Google Shape;376;p45"/>
          <p:cNvSpPr txBox="1"/>
          <p:nvPr>
            <p:ph idx="1" type="body"/>
          </p:nvPr>
        </p:nvSpPr>
        <p:spPr>
          <a:xfrm>
            <a:off x="1414500" y="886125"/>
            <a:ext cx="6315000" cy="939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IMDb v</a:t>
            </a:r>
            <a:r>
              <a:rPr lang="en"/>
              <a:t>otes trend</a:t>
            </a:r>
            <a:endParaRPr/>
          </a:p>
          <a:p>
            <a:pPr indent="0" lvl="0" marL="0" rtl="0" algn="ctr">
              <a:spcBef>
                <a:spcPts val="1200"/>
              </a:spcBef>
              <a:spcAft>
                <a:spcPts val="1200"/>
              </a:spcAft>
              <a:buNone/>
            </a:pPr>
            <a:r>
              <a:rPr lang="en" sz="1100">
                <a:latin typeface="Arial"/>
                <a:ea typeface="Arial"/>
                <a:cs typeface="Arial"/>
                <a:sym typeface="Arial"/>
              </a:rPr>
              <a:t>Represent the total number of users who rated a particular episode, indicating its popularity or engagement level.</a:t>
            </a:r>
            <a:endParaRPr/>
          </a:p>
        </p:txBody>
      </p:sp>
      <p:sp>
        <p:nvSpPr>
          <p:cNvPr id="377" name="Google Shape;377;p45"/>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Sample Analysis</a:t>
            </a:r>
            <a:endParaRPr/>
          </a:p>
        </p:txBody>
      </p:sp>
      <p:pic>
        <p:nvPicPr>
          <p:cNvPr id="378" name="Google Shape;378;p45"/>
          <p:cNvPicPr preferRelativeResize="0"/>
          <p:nvPr/>
        </p:nvPicPr>
        <p:blipFill>
          <a:blip r:embed="rId3">
            <a:alphaModFix/>
          </a:blip>
          <a:stretch>
            <a:fillRect/>
          </a:stretch>
        </p:blipFill>
        <p:spPr>
          <a:xfrm>
            <a:off x="642800" y="1825125"/>
            <a:ext cx="3379525" cy="2375476"/>
          </a:xfrm>
          <a:prstGeom prst="rect">
            <a:avLst/>
          </a:prstGeom>
          <a:noFill/>
          <a:ln>
            <a:noFill/>
          </a:ln>
        </p:spPr>
      </p:pic>
      <p:pic>
        <p:nvPicPr>
          <p:cNvPr id="379" name="Google Shape;379;p45"/>
          <p:cNvPicPr preferRelativeResize="0"/>
          <p:nvPr/>
        </p:nvPicPr>
        <p:blipFill>
          <a:blip r:embed="rId4">
            <a:alphaModFix/>
          </a:blip>
          <a:stretch>
            <a:fillRect/>
          </a:stretch>
        </p:blipFill>
        <p:spPr>
          <a:xfrm>
            <a:off x="4688225" y="1825125"/>
            <a:ext cx="3740825" cy="237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6"/>
          <p:cNvSpPr txBox="1"/>
          <p:nvPr>
            <p:ph idx="4294967295" type="title"/>
          </p:nvPr>
        </p:nvSpPr>
        <p:spPr>
          <a:xfrm>
            <a:off x="333925" y="589600"/>
            <a:ext cx="68484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Data Visualization</a:t>
            </a:r>
            <a:endParaRPr>
              <a:solidFill>
                <a:schemeClr val="lt1"/>
              </a:solidFill>
            </a:endParaRPr>
          </a:p>
        </p:txBody>
      </p:sp>
      <p:sp>
        <p:nvSpPr>
          <p:cNvPr id="385" name="Google Shape;385;p46"/>
          <p:cNvSpPr txBox="1"/>
          <p:nvPr>
            <p:ph idx="4294967295" type="body"/>
          </p:nvPr>
        </p:nvSpPr>
        <p:spPr>
          <a:xfrm>
            <a:off x="2584775" y="1205200"/>
            <a:ext cx="36801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lt1"/>
                </a:solidFill>
              </a:rPr>
              <a:t>Top 8 Episodes </a:t>
            </a:r>
            <a:r>
              <a:rPr lang="en">
                <a:solidFill>
                  <a:schemeClr val="lt1"/>
                </a:solidFill>
              </a:rPr>
              <a:t>based on IMDb votes</a:t>
            </a:r>
            <a:endParaRPr>
              <a:solidFill>
                <a:schemeClr val="lt1"/>
              </a:solidFill>
            </a:endParaRPr>
          </a:p>
        </p:txBody>
      </p:sp>
      <p:sp>
        <p:nvSpPr>
          <p:cNvPr id="386" name="Google Shape;386;p46"/>
          <p:cNvSpPr txBox="1"/>
          <p:nvPr>
            <p:ph idx="3" type="subTitle"/>
          </p:nvPr>
        </p:nvSpPr>
        <p:spPr>
          <a:xfrm>
            <a:off x="333925" y="29710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Sample Analysis</a:t>
            </a:r>
            <a:endParaRPr/>
          </a:p>
        </p:txBody>
      </p:sp>
      <p:pic>
        <p:nvPicPr>
          <p:cNvPr id="387" name="Google Shape;387;p46"/>
          <p:cNvPicPr preferRelativeResize="0"/>
          <p:nvPr/>
        </p:nvPicPr>
        <p:blipFill>
          <a:blip r:embed="rId3">
            <a:alphaModFix/>
          </a:blip>
          <a:stretch>
            <a:fillRect/>
          </a:stretch>
        </p:blipFill>
        <p:spPr>
          <a:xfrm>
            <a:off x="4119675" y="2082025"/>
            <a:ext cx="4689701" cy="2186950"/>
          </a:xfrm>
          <a:prstGeom prst="rect">
            <a:avLst/>
          </a:prstGeom>
          <a:noFill/>
          <a:ln>
            <a:noFill/>
          </a:ln>
        </p:spPr>
      </p:pic>
      <p:pic>
        <p:nvPicPr>
          <p:cNvPr id="388" name="Google Shape;388;p46"/>
          <p:cNvPicPr preferRelativeResize="0"/>
          <p:nvPr/>
        </p:nvPicPr>
        <p:blipFill>
          <a:blip r:embed="rId4">
            <a:alphaModFix/>
          </a:blip>
          <a:stretch>
            <a:fillRect/>
          </a:stretch>
        </p:blipFill>
        <p:spPr>
          <a:xfrm>
            <a:off x="461875" y="1866387"/>
            <a:ext cx="3212467" cy="261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7"/>
          <p:cNvSpPr txBox="1"/>
          <p:nvPr>
            <p:ph idx="4294967295" type="title"/>
          </p:nvPr>
        </p:nvSpPr>
        <p:spPr>
          <a:xfrm>
            <a:off x="333925" y="589600"/>
            <a:ext cx="68484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Data Visualization</a:t>
            </a:r>
            <a:endParaRPr>
              <a:solidFill>
                <a:schemeClr val="lt1"/>
              </a:solidFill>
            </a:endParaRPr>
          </a:p>
        </p:txBody>
      </p:sp>
      <p:sp>
        <p:nvSpPr>
          <p:cNvPr id="394" name="Google Shape;394;p47"/>
          <p:cNvSpPr txBox="1"/>
          <p:nvPr>
            <p:ph idx="4294967295" type="body"/>
          </p:nvPr>
        </p:nvSpPr>
        <p:spPr>
          <a:xfrm>
            <a:off x="1434900" y="898125"/>
            <a:ext cx="6152400" cy="1728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IMDb star trend</a:t>
            </a:r>
            <a:endParaRPr>
              <a:solidFill>
                <a:schemeClr val="lt1"/>
              </a:solidFill>
            </a:endParaRPr>
          </a:p>
          <a:p>
            <a:pPr indent="0" lvl="0" marL="0" rtl="0" algn="l">
              <a:lnSpc>
                <a:spcPct val="115000"/>
              </a:lnSpc>
              <a:spcBef>
                <a:spcPts val="1200"/>
              </a:spcBef>
              <a:spcAft>
                <a:spcPts val="0"/>
              </a:spcAft>
              <a:buNone/>
            </a:pPr>
            <a:r>
              <a:rPr lang="en" sz="1100">
                <a:solidFill>
                  <a:schemeClr val="lt1"/>
                </a:solidFill>
                <a:latin typeface="Arial"/>
                <a:ea typeface="Arial"/>
                <a:cs typeface="Arial"/>
                <a:sym typeface="Arial"/>
              </a:rPr>
              <a:t>Represent the average rating given by users on a scale of 1 to 10, reflecting the perceived quality or audience enjoyment of the episode.</a:t>
            </a:r>
            <a:endParaRPr sz="1100">
              <a:solidFill>
                <a:schemeClr val="lt1"/>
              </a:solidFill>
              <a:latin typeface="Arial"/>
              <a:ea typeface="Arial"/>
              <a:cs typeface="Arial"/>
              <a:sym typeface="Arial"/>
            </a:endParaRPr>
          </a:p>
          <a:p>
            <a:pPr indent="0" lvl="0" marL="0" rtl="0" algn="ctr">
              <a:spcBef>
                <a:spcPts val="1200"/>
              </a:spcBef>
              <a:spcAft>
                <a:spcPts val="0"/>
              </a:spcAft>
              <a:buClr>
                <a:schemeClr val="accent1"/>
              </a:buClr>
              <a:buSzPts val="1100"/>
              <a:buFont typeface="Arial"/>
              <a:buNone/>
            </a:pPr>
            <a:r>
              <a:t/>
            </a:r>
            <a:endParaRPr sz="1100">
              <a:solidFill>
                <a:schemeClr val="lt1"/>
              </a:solidFill>
              <a:latin typeface="Arial"/>
              <a:ea typeface="Arial"/>
              <a:cs typeface="Arial"/>
              <a:sym typeface="Arial"/>
            </a:endParaRPr>
          </a:p>
          <a:p>
            <a:pPr indent="0" lvl="0" marL="0" rtl="0" algn="ctr">
              <a:spcBef>
                <a:spcPts val="1200"/>
              </a:spcBef>
              <a:spcAft>
                <a:spcPts val="1200"/>
              </a:spcAft>
              <a:buNone/>
            </a:pPr>
            <a:r>
              <a:t/>
            </a:r>
            <a:endParaRPr>
              <a:solidFill>
                <a:schemeClr val="lt1"/>
              </a:solidFill>
            </a:endParaRPr>
          </a:p>
        </p:txBody>
      </p:sp>
      <p:sp>
        <p:nvSpPr>
          <p:cNvPr id="395" name="Google Shape;395;p47"/>
          <p:cNvSpPr txBox="1"/>
          <p:nvPr>
            <p:ph idx="3" type="subTitle"/>
          </p:nvPr>
        </p:nvSpPr>
        <p:spPr>
          <a:xfrm>
            <a:off x="333925" y="29710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Sample Analysis</a:t>
            </a:r>
            <a:endParaRPr/>
          </a:p>
        </p:txBody>
      </p:sp>
      <p:pic>
        <p:nvPicPr>
          <p:cNvPr id="396" name="Google Shape;396;p47"/>
          <p:cNvPicPr preferRelativeResize="0"/>
          <p:nvPr/>
        </p:nvPicPr>
        <p:blipFill>
          <a:blip r:embed="rId3">
            <a:alphaModFix/>
          </a:blip>
          <a:stretch>
            <a:fillRect/>
          </a:stretch>
        </p:blipFill>
        <p:spPr>
          <a:xfrm>
            <a:off x="4832200" y="1972051"/>
            <a:ext cx="3828249" cy="2493750"/>
          </a:xfrm>
          <a:prstGeom prst="rect">
            <a:avLst/>
          </a:prstGeom>
          <a:noFill/>
          <a:ln>
            <a:noFill/>
          </a:ln>
        </p:spPr>
      </p:pic>
      <p:pic>
        <p:nvPicPr>
          <p:cNvPr id="397" name="Google Shape;397;p47"/>
          <p:cNvPicPr preferRelativeResize="0"/>
          <p:nvPr/>
        </p:nvPicPr>
        <p:blipFill>
          <a:blip r:embed="rId4">
            <a:alphaModFix/>
          </a:blip>
          <a:stretch>
            <a:fillRect/>
          </a:stretch>
        </p:blipFill>
        <p:spPr>
          <a:xfrm>
            <a:off x="386850" y="1972050"/>
            <a:ext cx="4143400" cy="2493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48"/>
          <p:cNvSpPr txBox="1"/>
          <p:nvPr>
            <p:ph type="title"/>
          </p:nvPr>
        </p:nvSpPr>
        <p:spPr>
          <a:xfrm>
            <a:off x="333925" y="589600"/>
            <a:ext cx="68484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Data Visualization</a:t>
            </a:r>
            <a:endParaRPr>
              <a:solidFill>
                <a:schemeClr val="lt1"/>
              </a:solidFill>
            </a:endParaRPr>
          </a:p>
        </p:txBody>
      </p:sp>
      <p:sp>
        <p:nvSpPr>
          <p:cNvPr id="404" name="Google Shape;404;p48"/>
          <p:cNvSpPr txBox="1"/>
          <p:nvPr>
            <p:ph idx="1" type="body"/>
          </p:nvPr>
        </p:nvSpPr>
        <p:spPr>
          <a:xfrm>
            <a:off x="2584775" y="1205200"/>
            <a:ext cx="36801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lt1"/>
                </a:solidFill>
              </a:rPr>
              <a:t>Top 8 Episodes based on IMDb stars</a:t>
            </a:r>
            <a:endParaRPr>
              <a:solidFill>
                <a:schemeClr val="lt1"/>
              </a:solidFill>
            </a:endParaRPr>
          </a:p>
        </p:txBody>
      </p:sp>
      <p:sp>
        <p:nvSpPr>
          <p:cNvPr id="405" name="Google Shape;405;p48"/>
          <p:cNvSpPr txBox="1"/>
          <p:nvPr>
            <p:ph idx="3" type="subTitle"/>
          </p:nvPr>
        </p:nvSpPr>
        <p:spPr>
          <a:xfrm>
            <a:off x="333925" y="29710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Sample Analysis</a:t>
            </a:r>
            <a:endParaRPr/>
          </a:p>
        </p:txBody>
      </p:sp>
      <p:pic>
        <p:nvPicPr>
          <p:cNvPr id="406" name="Google Shape;406;p48"/>
          <p:cNvPicPr preferRelativeResize="0"/>
          <p:nvPr/>
        </p:nvPicPr>
        <p:blipFill>
          <a:blip r:embed="rId3">
            <a:alphaModFix/>
          </a:blip>
          <a:stretch>
            <a:fillRect/>
          </a:stretch>
        </p:blipFill>
        <p:spPr>
          <a:xfrm>
            <a:off x="4166350" y="2078612"/>
            <a:ext cx="4807100" cy="2149424"/>
          </a:xfrm>
          <a:prstGeom prst="rect">
            <a:avLst/>
          </a:prstGeom>
          <a:noFill/>
          <a:ln>
            <a:noFill/>
          </a:ln>
        </p:spPr>
      </p:pic>
      <p:pic>
        <p:nvPicPr>
          <p:cNvPr id="407" name="Google Shape;407;p48"/>
          <p:cNvPicPr preferRelativeResize="0"/>
          <p:nvPr/>
        </p:nvPicPr>
        <p:blipFill>
          <a:blip r:embed="rId4">
            <a:alphaModFix/>
          </a:blip>
          <a:stretch>
            <a:fillRect/>
          </a:stretch>
        </p:blipFill>
        <p:spPr>
          <a:xfrm>
            <a:off x="424375" y="1972038"/>
            <a:ext cx="3627075" cy="23625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